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2" r:id="rId2"/>
    <p:sldId id="291" r:id="rId3"/>
    <p:sldId id="292" r:id="rId4"/>
    <p:sldId id="293" r:id="rId5"/>
    <p:sldId id="295" r:id="rId6"/>
    <p:sldId id="296" r:id="rId7"/>
    <p:sldId id="297" r:id="rId8"/>
    <p:sldId id="298" r:id="rId9"/>
    <p:sldId id="299" r:id="rId10"/>
    <p:sldId id="318" r:id="rId11"/>
    <p:sldId id="300" r:id="rId12"/>
    <p:sldId id="301" r:id="rId13"/>
    <p:sldId id="302" r:id="rId14"/>
    <p:sldId id="309" r:id="rId15"/>
    <p:sldId id="313" r:id="rId16"/>
    <p:sldId id="314" r:id="rId17"/>
    <p:sldId id="315" r:id="rId18"/>
    <p:sldId id="316" r:id="rId19"/>
    <p:sldId id="311" r:id="rId20"/>
    <p:sldId id="317" r:id="rId21"/>
    <p:sldId id="319" r:id="rId22"/>
    <p:sldId id="320" r:id="rId23"/>
    <p:sldId id="321" r:id="rId24"/>
    <p:sldId id="303" r:id="rId25"/>
    <p:sldId id="308" r:id="rId26"/>
    <p:sldId id="305" r:id="rId2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9453DA-1686-4663-D24E-45AE106DFE1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9E9054B7-183F-F496-0F00-8C96D0C0D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BF6DB99C-2F29-6149-CA22-D0D977085A23}"/>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5" name="Marcador de pie de página 4">
            <a:extLst>
              <a:ext uri="{FF2B5EF4-FFF2-40B4-BE49-F238E27FC236}">
                <a16:creationId xmlns:a16="http://schemas.microsoft.com/office/drawing/2014/main" id="{B4F09085-7FFA-D37D-77B9-272CECBF78AD}"/>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3EDAD7F9-9A8F-A4F0-8EDC-8FE252DB1740}"/>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3897014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576550-DA50-36B8-1ADE-54DB9C50C76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5706F2D-7E9F-820B-73E3-9FD1E74D585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786A7F0-C67A-6838-CD8A-6F74007E550A}"/>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5" name="Marcador de pie de página 4">
            <a:extLst>
              <a:ext uri="{FF2B5EF4-FFF2-40B4-BE49-F238E27FC236}">
                <a16:creationId xmlns:a16="http://schemas.microsoft.com/office/drawing/2014/main" id="{29534EE6-483B-FA70-C353-5ED49879A80E}"/>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5E34122D-3FDD-9081-6170-DB001A23D679}"/>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161325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9A1F3E0-846C-B96D-112B-B6E32A24E5A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517C0F6-2D56-91B3-B1FB-6BEAE4E8F36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D3F6E84-5852-4AF6-B101-8F35AA12768F}"/>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5" name="Marcador de pie de página 4">
            <a:extLst>
              <a:ext uri="{FF2B5EF4-FFF2-40B4-BE49-F238E27FC236}">
                <a16:creationId xmlns:a16="http://schemas.microsoft.com/office/drawing/2014/main" id="{B812EF36-5501-8E99-FCDC-84C670F64A8C}"/>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A460AADA-5487-E499-CF18-2B418EF12165}"/>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330734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8B51CD-CBDF-8A52-CA14-08C6AAF6A4A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A403BE8-C59C-0AD0-116C-E4FDFCA948E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F9F75EF-2ECC-BC82-6D19-C21AB5C7EADF}"/>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5" name="Marcador de pie de página 4">
            <a:extLst>
              <a:ext uri="{FF2B5EF4-FFF2-40B4-BE49-F238E27FC236}">
                <a16:creationId xmlns:a16="http://schemas.microsoft.com/office/drawing/2014/main" id="{4B13D667-6A5D-8CFC-D34E-EFAFC36B7D3B}"/>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59102810-EB04-6AE3-082F-9EB0472DA905}"/>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625272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2C5A7D-71AC-2794-57AA-C47BF125AEB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8041548-6F0E-1171-4013-F9A62E3254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E9541A5-5FE3-C145-E542-9CDED28A4F13}"/>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5" name="Marcador de pie de página 4">
            <a:extLst>
              <a:ext uri="{FF2B5EF4-FFF2-40B4-BE49-F238E27FC236}">
                <a16:creationId xmlns:a16="http://schemas.microsoft.com/office/drawing/2014/main" id="{03C2CFF7-EBEC-6A4A-0BE5-2FCA4BEC6EA3}"/>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1334053B-342F-09A3-B86F-87A134E8285F}"/>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3092073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94931-4647-1F35-F104-E3C2AD513D5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FACC5B8-6C98-101F-4F2F-26233DF8846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05431475-2A30-C3C4-7611-8DEEC1F0145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0A80E99-0E5A-4CB7-357C-31FA6B47B813}"/>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6" name="Marcador de pie de página 5">
            <a:extLst>
              <a:ext uri="{FF2B5EF4-FFF2-40B4-BE49-F238E27FC236}">
                <a16:creationId xmlns:a16="http://schemas.microsoft.com/office/drawing/2014/main" id="{19093EC1-72BE-A3A2-36AB-BB56839201DD}"/>
              </a:ext>
            </a:extLst>
          </p:cNvPr>
          <p:cNvSpPr>
            <a:spLocks noGrp="1"/>
          </p:cNvSpPr>
          <p:nvPr>
            <p:ph type="ftr" sz="quarter" idx="11"/>
          </p:nvPr>
        </p:nvSpPr>
        <p:spPr/>
        <p:txBody>
          <a:bodyPr/>
          <a:lstStyle/>
          <a:p>
            <a:endParaRPr lang="es-MX" dirty="0"/>
          </a:p>
        </p:txBody>
      </p:sp>
      <p:sp>
        <p:nvSpPr>
          <p:cNvPr id="7" name="Marcador de número de diapositiva 6">
            <a:extLst>
              <a:ext uri="{FF2B5EF4-FFF2-40B4-BE49-F238E27FC236}">
                <a16:creationId xmlns:a16="http://schemas.microsoft.com/office/drawing/2014/main" id="{9EDB3D70-8100-4DFC-D833-480D370F390B}"/>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444134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F2341D-A865-99D5-C040-D198225B87D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08B6CE5-1576-9A49-5E3E-507A545D14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D488FB2-B7A5-CD6C-734E-29DD3038C7D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90CC1F52-A731-D8B1-76CD-967F4583AA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E57CDA4-DF07-C80B-9B26-3B7E0AA3210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133AAF4-6683-383B-BD9D-492CCA26F1F7}"/>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8" name="Marcador de pie de página 7">
            <a:extLst>
              <a:ext uri="{FF2B5EF4-FFF2-40B4-BE49-F238E27FC236}">
                <a16:creationId xmlns:a16="http://schemas.microsoft.com/office/drawing/2014/main" id="{4CA0E418-0B75-B8D9-32A0-6D52C1A4B598}"/>
              </a:ext>
            </a:extLst>
          </p:cNvPr>
          <p:cNvSpPr>
            <a:spLocks noGrp="1"/>
          </p:cNvSpPr>
          <p:nvPr>
            <p:ph type="ftr" sz="quarter" idx="11"/>
          </p:nvPr>
        </p:nvSpPr>
        <p:spPr/>
        <p:txBody>
          <a:bodyPr/>
          <a:lstStyle/>
          <a:p>
            <a:endParaRPr lang="es-MX" dirty="0"/>
          </a:p>
        </p:txBody>
      </p:sp>
      <p:sp>
        <p:nvSpPr>
          <p:cNvPr id="9" name="Marcador de número de diapositiva 8">
            <a:extLst>
              <a:ext uri="{FF2B5EF4-FFF2-40B4-BE49-F238E27FC236}">
                <a16:creationId xmlns:a16="http://schemas.microsoft.com/office/drawing/2014/main" id="{5C82001B-7E33-ED51-603B-6E0A649325EE}"/>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125415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6E8FD-8902-589A-F095-FECB36386EF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1E14A8A-FB6E-5D28-B6E4-7DE9D6EE5265}"/>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4" name="Marcador de pie de página 3">
            <a:extLst>
              <a:ext uri="{FF2B5EF4-FFF2-40B4-BE49-F238E27FC236}">
                <a16:creationId xmlns:a16="http://schemas.microsoft.com/office/drawing/2014/main" id="{DE930539-CB53-50F0-760C-6651C18B1A3E}"/>
              </a:ext>
            </a:extLst>
          </p:cNvPr>
          <p:cNvSpPr>
            <a:spLocks noGrp="1"/>
          </p:cNvSpPr>
          <p:nvPr>
            <p:ph type="ftr" sz="quarter" idx="11"/>
          </p:nvPr>
        </p:nvSpPr>
        <p:spPr/>
        <p:txBody>
          <a:bodyPr/>
          <a:lstStyle/>
          <a:p>
            <a:endParaRPr lang="es-MX" dirty="0"/>
          </a:p>
        </p:txBody>
      </p:sp>
      <p:sp>
        <p:nvSpPr>
          <p:cNvPr id="5" name="Marcador de número de diapositiva 4">
            <a:extLst>
              <a:ext uri="{FF2B5EF4-FFF2-40B4-BE49-F238E27FC236}">
                <a16:creationId xmlns:a16="http://schemas.microsoft.com/office/drawing/2014/main" id="{A0398CFF-0AE9-FF21-C3C6-84023E00CB2D}"/>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1534156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6A1EDB8-6A00-833D-1F17-1E8749E71323}"/>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3" name="Marcador de pie de página 2">
            <a:extLst>
              <a:ext uri="{FF2B5EF4-FFF2-40B4-BE49-F238E27FC236}">
                <a16:creationId xmlns:a16="http://schemas.microsoft.com/office/drawing/2014/main" id="{D8E65A5D-E822-8FD3-BD1F-DA2EC0889044}"/>
              </a:ext>
            </a:extLst>
          </p:cNvPr>
          <p:cNvSpPr>
            <a:spLocks noGrp="1"/>
          </p:cNvSpPr>
          <p:nvPr>
            <p:ph type="ftr" sz="quarter" idx="11"/>
          </p:nvPr>
        </p:nvSpPr>
        <p:spPr/>
        <p:txBody>
          <a:bodyPr/>
          <a:lstStyle/>
          <a:p>
            <a:endParaRPr lang="es-MX" dirty="0"/>
          </a:p>
        </p:txBody>
      </p:sp>
      <p:sp>
        <p:nvSpPr>
          <p:cNvPr id="4" name="Marcador de número de diapositiva 3">
            <a:extLst>
              <a:ext uri="{FF2B5EF4-FFF2-40B4-BE49-F238E27FC236}">
                <a16:creationId xmlns:a16="http://schemas.microsoft.com/office/drawing/2014/main" id="{683AB44D-CE2B-776F-5A95-73015A7E3B34}"/>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3162102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12FB34-FB37-E67C-4749-A68865E73EE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68CB1A9-28B8-CCB1-FD60-B47B79A2B2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AA22FCA-EDA6-E235-80EE-2E905E570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20E60CF-60B4-3156-2F27-DC6AA5C8DD2F}"/>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6" name="Marcador de pie de página 5">
            <a:extLst>
              <a:ext uri="{FF2B5EF4-FFF2-40B4-BE49-F238E27FC236}">
                <a16:creationId xmlns:a16="http://schemas.microsoft.com/office/drawing/2014/main" id="{D4ABA604-3361-1124-3622-8E678D5B22D7}"/>
              </a:ext>
            </a:extLst>
          </p:cNvPr>
          <p:cNvSpPr>
            <a:spLocks noGrp="1"/>
          </p:cNvSpPr>
          <p:nvPr>
            <p:ph type="ftr" sz="quarter" idx="11"/>
          </p:nvPr>
        </p:nvSpPr>
        <p:spPr/>
        <p:txBody>
          <a:bodyPr/>
          <a:lstStyle/>
          <a:p>
            <a:endParaRPr lang="es-MX" dirty="0"/>
          </a:p>
        </p:txBody>
      </p:sp>
      <p:sp>
        <p:nvSpPr>
          <p:cNvPr id="7" name="Marcador de número de diapositiva 6">
            <a:extLst>
              <a:ext uri="{FF2B5EF4-FFF2-40B4-BE49-F238E27FC236}">
                <a16:creationId xmlns:a16="http://schemas.microsoft.com/office/drawing/2014/main" id="{1D4B6430-29DD-01C4-FD63-6F8BFD34E6D6}"/>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4106311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0085C5-F949-8CC4-6464-2E207B33CC9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DE20AE95-3DC9-56BC-06A2-DDCD5606AB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Marcador de texto 3">
            <a:extLst>
              <a:ext uri="{FF2B5EF4-FFF2-40B4-BE49-F238E27FC236}">
                <a16:creationId xmlns:a16="http://schemas.microsoft.com/office/drawing/2014/main" id="{9DF8F3AB-F44E-5F45-92C8-2A2987A03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764B3BB-37E4-43B7-11C6-965C41E96A3C}"/>
              </a:ext>
            </a:extLst>
          </p:cNvPr>
          <p:cNvSpPr>
            <a:spLocks noGrp="1"/>
          </p:cNvSpPr>
          <p:nvPr>
            <p:ph type="dt" sz="half" idx="10"/>
          </p:nvPr>
        </p:nvSpPr>
        <p:spPr/>
        <p:txBody>
          <a:bodyPr/>
          <a:lstStyle/>
          <a:p>
            <a:fld id="{5D5A9B8B-4943-4B22-9AB5-01FE83F65DE3}" type="datetimeFigureOut">
              <a:rPr lang="es-MX" smtClean="0"/>
              <a:t>03/03/2023</a:t>
            </a:fld>
            <a:endParaRPr lang="es-MX" dirty="0"/>
          </a:p>
        </p:txBody>
      </p:sp>
      <p:sp>
        <p:nvSpPr>
          <p:cNvPr id="6" name="Marcador de pie de página 5">
            <a:extLst>
              <a:ext uri="{FF2B5EF4-FFF2-40B4-BE49-F238E27FC236}">
                <a16:creationId xmlns:a16="http://schemas.microsoft.com/office/drawing/2014/main" id="{6B33CD09-7C36-83C4-74F6-90824D0C031D}"/>
              </a:ext>
            </a:extLst>
          </p:cNvPr>
          <p:cNvSpPr>
            <a:spLocks noGrp="1"/>
          </p:cNvSpPr>
          <p:nvPr>
            <p:ph type="ftr" sz="quarter" idx="11"/>
          </p:nvPr>
        </p:nvSpPr>
        <p:spPr/>
        <p:txBody>
          <a:bodyPr/>
          <a:lstStyle/>
          <a:p>
            <a:endParaRPr lang="es-MX" dirty="0"/>
          </a:p>
        </p:txBody>
      </p:sp>
      <p:sp>
        <p:nvSpPr>
          <p:cNvPr id="7" name="Marcador de número de diapositiva 6">
            <a:extLst>
              <a:ext uri="{FF2B5EF4-FFF2-40B4-BE49-F238E27FC236}">
                <a16:creationId xmlns:a16="http://schemas.microsoft.com/office/drawing/2014/main" id="{0CA04B32-E594-BFE2-BA78-D181821F2C7C}"/>
              </a:ext>
            </a:extLst>
          </p:cNvPr>
          <p:cNvSpPr>
            <a:spLocks noGrp="1"/>
          </p:cNvSpPr>
          <p:nvPr>
            <p:ph type="sldNum" sz="quarter" idx="12"/>
          </p:nvPr>
        </p:nvSpPr>
        <p:spPr/>
        <p:txBody>
          <a:bodyPr/>
          <a:lstStyle/>
          <a:p>
            <a:fld id="{D58D1419-EDAD-4412-9471-5BA7A59B643A}" type="slidenum">
              <a:rPr lang="es-MX" smtClean="0"/>
              <a:t>‹Nº›</a:t>
            </a:fld>
            <a:endParaRPr lang="es-MX" dirty="0"/>
          </a:p>
        </p:txBody>
      </p:sp>
    </p:spTree>
    <p:extLst>
      <p:ext uri="{BB962C8B-B14F-4D97-AF65-F5344CB8AC3E}">
        <p14:creationId xmlns:p14="http://schemas.microsoft.com/office/powerpoint/2010/main" val="1066042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5316E1A-D979-D61F-1042-407A46C720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DFAD60D-5170-36C9-912C-0A0214F5EC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5E8E1D6-8CF6-5600-81BA-D3837E51E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5A9B8B-4943-4B22-9AB5-01FE83F65DE3}" type="datetimeFigureOut">
              <a:rPr lang="es-MX" smtClean="0"/>
              <a:t>03/03/2023</a:t>
            </a:fld>
            <a:endParaRPr lang="es-MX" dirty="0"/>
          </a:p>
        </p:txBody>
      </p:sp>
      <p:sp>
        <p:nvSpPr>
          <p:cNvPr id="5" name="Marcador de pie de página 4">
            <a:extLst>
              <a:ext uri="{FF2B5EF4-FFF2-40B4-BE49-F238E27FC236}">
                <a16:creationId xmlns:a16="http://schemas.microsoft.com/office/drawing/2014/main" id="{1AC0F7FB-3E28-E5D8-6242-CF9A5C0358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Marcador de número de diapositiva 5">
            <a:extLst>
              <a:ext uri="{FF2B5EF4-FFF2-40B4-BE49-F238E27FC236}">
                <a16:creationId xmlns:a16="http://schemas.microsoft.com/office/drawing/2014/main" id="{677C692F-B3A7-383D-5421-79B7B9D7EF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D1419-EDAD-4412-9471-5BA7A59B643A}" type="slidenum">
              <a:rPr lang="es-MX" smtClean="0"/>
              <a:t>‹Nº›</a:t>
            </a:fld>
            <a:endParaRPr lang="es-MX" dirty="0"/>
          </a:p>
        </p:txBody>
      </p:sp>
    </p:spTree>
    <p:extLst>
      <p:ext uri="{BB962C8B-B14F-4D97-AF65-F5344CB8AC3E}">
        <p14:creationId xmlns:p14="http://schemas.microsoft.com/office/powerpoint/2010/main" val="705460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hyperlink" Target="https://artesanialatina.net/es/hilos-de-algodon/2330-hilo-de-algodon-crudo-para-modelismo-diametro-0-15-mm-largo-40-metros-8421426088014.html" TargetMode="External"/><Relationship Id="rId2" Type="http://schemas.openxmlformats.org/officeDocument/2006/relationships/hyperlink" Target="https://upcommons.upc.edu/bitstream/handle/2099/5463/Article04.pdf?sequence=1&amp;isAllowed=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jpeg"/><Relationship Id="rId17" Type="http://schemas.openxmlformats.org/officeDocument/2006/relationships/image" Target="../media/image26.gif"/><Relationship Id="rId2" Type="http://schemas.openxmlformats.org/officeDocument/2006/relationships/image" Target="../media/image11.jpe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png"/><Relationship Id="rId23" Type="http://schemas.openxmlformats.org/officeDocument/2006/relationships/image" Target="../media/image32.jpe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49.jpe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jpeg"/><Relationship Id="rId2" Type="http://schemas.openxmlformats.org/officeDocument/2006/relationships/image" Target="../media/image33.pn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0B4A6-D86B-2CD3-7BAA-1692AB882B89}"/>
              </a:ext>
            </a:extLst>
          </p:cNvPr>
          <p:cNvSpPr>
            <a:spLocks noGrp="1"/>
          </p:cNvSpPr>
          <p:nvPr>
            <p:ph type="title"/>
          </p:nvPr>
        </p:nvSpPr>
        <p:spPr>
          <a:xfrm>
            <a:off x="3297620" y="831056"/>
            <a:ext cx="10515600" cy="1325563"/>
          </a:xfrm>
        </p:spPr>
        <p:txBody>
          <a:bodyPr>
            <a:normAutofit/>
          </a:bodyPr>
          <a:lstStyle/>
          <a:p>
            <a:r>
              <a:rPr lang="es-MX" sz="1800" dirty="0">
                <a:latin typeface="Arial Black" panose="020B0A04020102020204" pitchFamily="34" charset="0"/>
              </a:rPr>
              <a:t>ESCUELA SUPERIOR DE INGENIERÍA TEXTIL </a:t>
            </a:r>
            <a:br>
              <a:rPr lang="es-MX" sz="1800" dirty="0">
                <a:latin typeface="Arial Black" panose="020B0A04020102020204" pitchFamily="34" charset="0"/>
              </a:rPr>
            </a:br>
            <a:r>
              <a:rPr lang="es-MX" sz="1800" dirty="0">
                <a:latin typeface="Arial Black" panose="020B0A04020102020204" pitchFamily="34" charset="0"/>
              </a:rPr>
              <a:t>                                 “ESIT”</a:t>
            </a:r>
          </a:p>
        </p:txBody>
      </p:sp>
      <p:sp>
        <p:nvSpPr>
          <p:cNvPr id="4" name="Título 1">
            <a:extLst>
              <a:ext uri="{FF2B5EF4-FFF2-40B4-BE49-F238E27FC236}">
                <a16:creationId xmlns:a16="http://schemas.microsoft.com/office/drawing/2014/main" id="{4305FC3F-91F2-FB45-3B82-B01C27D3789B}"/>
              </a:ext>
            </a:extLst>
          </p:cNvPr>
          <p:cNvSpPr txBox="1">
            <a:spLocks/>
          </p:cNvSpPr>
          <p:nvPr/>
        </p:nvSpPr>
        <p:spPr>
          <a:xfrm>
            <a:off x="3691759" y="-1420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1800" dirty="0">
                <a:latin typeface="Arial Black" panose="020B0A04020102020204" pitchFamily="34" charset="0"/>
              </a:rPr>
              <a:t>INSTITUTO POLITÉCNICO NACIONAL</a:t>
            </a:r>
          </a:p>
        </p:txBody>
      </p:sp>
      <p:sp>
        <p:nvSpPr>
          <p:cNvPr id="5" name="Título 1">
            <a:extLst>
              <a:ext uri="{FF2B5EF4-FFF2-40B4-BE49-F238E27FC236}">
                <a16:creationId xmlns:a16="http://schemas.microsoft.com/office/drawing/2014/main" id="{A0B49F68-A5A8-D943-6ED0-CE8686A6F895}"/>
              </a:ext>
            </a:extLst>
          </p:cNvPr>
          <p:cNvSpPr txBox="1">
            <a:spLocks/>
          </p:cNvSpPr>
          <p:nvPr/>
        </p:nvSpPr>
        <p:spPr>
          <a:xfrm>
            <a:off x="564931" y="22989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1800" dirty="0">
                <a:latin typeface="Arial Black" panose="020B0A04020102020204" pitchFamily="34" charset="0"/>
              </a:rPr>
              <a:t>ALUMNO: LÓPEZ GUERRERO ALEXIS VALENTE</a:t>
            </a:r>
          </a:p>
        </p:txBody>
      </p:sp>
      <p:sp>
        <p:nvSpPr>
          <p:cNvPr id="6" name="Título 1">
            <a:extLst>
              <a:ext uri="{FF2B5EF4-FFF2-40B4-BE49-F238E27FC236}">
                <a16:creationId xmlns:a16="http://schemas.microsoft.com/office/drawing/2014/main" id="{D8BC8AA1-890C-8126-1830-3F173DE05F74}"/>
              </a:ext>
            </a:extLst>
          </p:cNvPr>
          <p:cNvSpPr txBox="1">
            <a:spLocks/>
          </p:cNvSpPr>
          <p:nvPr/>
        </p:nvSpPr>
        <p:spPr>
          <a:xfrm>
            <a:off x="5126422" y="3782350"/>
            <a:ext cx="10515600" cy="980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1900" dirty="0">
                <a:latin typeface="Arial Black" panose="020B0A04020102020204" pitchFamily="34" charset="0"/>
              </a:rPr>
              <a:t>PROFESOR: VILLALOBOS MARTÍNEZ RODOLFO</a:t>
            </a:r>
          </a:p>
          <a:p>
            <a:r>
              <a:rPr lang="es-MX" dirty="0"/>
              <a:t>  </a:t>
            </a:r>
          </a:p>
        </p:txBody>
      </p:sp>
      <p:sp>
        <p:nvSpPr>
          <p:cNvPr id="13" name="Título 1">
            <a:extLst>
              <a:ext uri="{FF2B5EF4-FFF2-40B4-BE49-F238E27FC236}">
                <a16:creationId xmlns:a16="http://schemas.microsoft.com/office/drawing/2014/main" id="{3F8D87BA-8580-B9F2-62EC-DAEE1E4BDCCB}"/>
              </a:ext>
            </a:extLst>
          </p:cNvPr>
          <p:cNvSpPr txBox="1">
            <a:spLocks/>
          </p:cNvSpPr>
          <p:nvPr/>
        </p:nvSpPr>
        <p:spPr>
          <a:xfrm>
            <a:off x="1983828" y="5417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MX" dirty="0"/>
          </a:p>
        </p:txBody>
      </p:sp>
      <p:sp>
        <p:nvSpPr>
          <p:cNvPr id="15" name="CuadroTexto 14">
            <a:extLst>
              <a:ext uri="{FF2B5EF4-FFF2-40B4-BE49-F238E27FC236}">
                <a16:creationId xmlns:a16="http://schemas.microsoft.com/office/drawing/2014/main" id="{F685ADD1-0F43-E642-B762-1F0164A41653}"/>
              </a:ext>
            </a:extLst>
          </p:cNvPr>
          <p:cNvSpPr txBox="1"/>
          <p:nvPr/>
        </p:nvSpPr>
        <p:spPr>
          <a:xfrm>
            <a:off x="564931" y="4805607"/>
            <a:ext cx="6248400" cy="369332"/>
          </a:xfrm>
          <a:prstGeom prst="rect">
            <a:avLst/>
          </a:prstGeom>
          <a:noFill/>
        </p:spPr>
        <p:txBody>
          <a:bodyPr wrap="square">
            <a:spAutoFit/>
          </a:bodyPr>
          <a:lstStyle/>
          <a:p>
            <a:r>
              <a:rPr lang="es-MX" dirty="0">
                <a:latin typeface="Arial Black" panose="020B0A04020102020204" pitchFamily="34" charset="0"/>
              </a:rPr>
              <a:t> DISEÑO DE MECANISMOS POR COMPUTADORA</a:t>
            </a:r>
          </a:p>
        </p:txBody>
      </p:sp>
      <p:pic>
        <p:nvPicPr>
          <p:cNvPr id="2050" name="Picture 2" descr="Instituto Politécnico Nacional - Wikipedia, la enciclopedia libre">
            <a:extLst>
              <a:ext uri="{FF2B5EF4-FFF2-40B4-BE49-F238E27FC236}">
                <a16:creationId xmlns:a16="http://schemas.microsoft.com/office/drawing/2014/main" id="{234D1049-8CD7-208C-E0F6-14B8215D1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5" y="0"/>
            <a:ext cx="20669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genieros textiles con visión y conocimientos - IPN">
            <a:extLst>
              <a:ext uri="{FF2B5EF4-FFF2-40B4-BE49-F238E27FC236}">
                <a16:creationId xmlns:a16="http://schemas.microsoft.com/office/drawing/2014/main" id="{34183917-3DD8-0882-6DAA-B48F7F340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3731" y="0"/>
            <a:ext cx="21336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D162780C-7709-C8F4-C76F-8BB2962E029C}"/>
              </a:ext>
            </a:extLst>
          </p:cNvPr>
          <p:cNvSpPr txBox="1"/>
          <p:nvPr/>
        </p:nvSpPr>
        <p:spPr>
          <a:xfrm>
            <a:off x="5126422" y="5942666"/>
            <a:ext cx="6248400" cy="369332"/>
          </a:xfrm>
          <a:prstGeom prst="rect">
            <a:avLst/>
          </a:prstGeom>
          <a:noFill/>
        </p:spPr>
        <p:txBody>
          <a:bodyPr wrap="square">
            <a:spAutoFit/>
          </a:bodyPr>
          <a:lstStyle/>
          <a:p>
            <a:r>
              <a:rPr lang="es-MX" dirty="0">
                <a:latin typeface="Arial Black" panose="020B0A04020102020204" pitchFamily="34" charset="0"/>
              </a:rPr>
              <a:t> EVIDENCIAS  PARA EL REPOSITORIO </a:t>
            </a:r>
          </a:p>
        </p:txBody>
      </p:sp>
      <p:pic>
        <p:nvPicPr>
          <p:cNvPr id="18" name="Gráfico 17" descr="Ordenador contorno">
            <a:extLst>
              <a:ext uri="{FF2B5EF4-FFF2-40B4-BE49-F238E27FC236}">
                <a16:creationId xmlns:a16="http://schemas.microsoft.com/office/drawing/2014/main" id="{B3F5CE47-20E2-7E15-1E33-87B08E04EE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3828" y="3143805"/>
            <a:ext cx="1434891" cy="1434891"/>
          </a:xfrm>
          <a:prstGeom prst="rect">
            <a:avLst/>
          </a:prstGeom>
        </p:spPr>
      </p:pic>
      <p:pic>
        <p:nvPicPr>
          <p:cNvPr id="20" name="Gráfico 19" descr="Portátil contorno">
            <a:extLst>
              <a:ext uri="{FF2B5EF4-FFF2-40B4-BE49-F238E27FC236}">
                <a16:creationId xmlns:a16="http://schemas.microsoft.com/office/drawing/2014/main" id="{970EEFBA-3542-7883-1DD3-7FCFEF5609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96050" y="1865747"/>
            <a:ext cx="1321675" cy="1321675"/>
          </a:xfrm>
          <a:prstGeom prst="rect">
            <a:avLst/>
          </a:prstGeom>
        </p:spPr>
      </p:pic>
      <p:pic>
        <p:nvPicPr>
          <p:cNvPr id="21" name="Gráfico 20" descr="Ordenador contorno">
            <a:extLst>
              <a:ext uri="{FF2B5EF4-FFF2-40B4-BE49-F238E27FC236}">
                <a16:creationId xmlns:a16="http://schemas.microsoft.com/office/drawing/2014/main" id="{DC688DD0-6569-AAAA-86AD-EA55CA746A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55838" y="4345437"/>
            <a:ext cx="1434891" cy="1434891"/>
          </a:xfrm>
          <a:prstGeom prst="rect">
            <a:avLst/>
          </a:prstGeom>
        </p:spPr>
      </p:pic>
      <p:pic>
        <p:nvPicPr>
          <p:cNvPr id="22" name="Gráfico 21" descr="Ordenador contorno">
            <a:extLst>
              <a:ext uri="{FF2B5EF4-FFF2-40B4-BE49-F238E27FC236}">
                <a16:creationId xmlns:a16="http://schemas.microsoft.com/office/drawing/2014/main" id="{7A0EEF37-1205-1379-49E5-D83680B185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3827" y="5270271"/>
            <a:ext cx="1434891" cy="1434891"/>
          </a:xfrm>
          <a:prstGeom prst="rect">
            <a:avLst/>
          </a:prstGeom>
        </p:spPr>
      </p:pic>
    </p:spTree>
    <p:extLst>
      <p:ext uri="{BB962C8B-B14F-4D97-AF65-F5344CB8AC3E}">
        <p14:creationId xmlns:p14="http://schemas.microsoft.com/office/powerpoint/2010/main" val="451612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ADEE3C-1BB5-FCEF-0BB7-97CE7C227F52}"/>
              </a:ext>
            </a:extLst>
          </p:cNvPr>
          <p:cNvSpPr>
            <a:spLocks noGrp="1"/>
          </p:cNvSpPr>
          <p:nvPr>
            <p:ph type="title"/>
          </p:nvPr>
        </p:nvSpPr>
        <p:spPr/>
        <p:txBody>
          <a:bodyPr>
            <a:normAutofit fontScale="90000"/>
          </a:bodyPr>
          <a:lstStyle/>
          <a:p>
            <a:r>
              <a:rPr lang="es-MX" dirty="0"/>
              <a:t>Hicimos un tejido de punto, pero no lo acabe, el procedimiento era poner líneas paralelas y con ayuda del comando arc,radius hacer los arcos e irlos acomodando </a:t>
            </a:r>
          </a:p>
        </p:txBody>
      </p:sp>
      <p:pic>
        <p:nvPicPr>
          <p:cNvPr id="4" name="Imagen 3">
            <a:extLst>
              <a:ext uri="{FF2B5EF4-FFF2-40B4-BE49-F238E27FC236}">
                <a16:creationId xmlns:a16="http://schemas.microsoft.com/office/drawing/2014/main" id="{D272C492-653C-5D8C-5066-F29937F9461F}"/>
              </a:ext>
            </a:extLst>
          </p:cNvPr>
          <p:cNvPicPr>
            <a:picLocks noChangeAspect="1"/>
          </p:cNvPicPr>
          <p:nvPr/>
        </p:nvPicPr>
        <p:blipFill rotWithShape="1">
          <a:blip r:embed="rId2"/>
          <a:srcRect l="2184" t="22835" r="7293" b="44981"/>
          <a:stretch/>
        </p:blipFill>
        <p:spPr>
          <a:xfrm>
            <a:off x="4897818" y="3237186"/>
            <a:ext cx="7094979" cy="3363310"/>
          </a:xfrm>
          <a:prstGeom prst="rect">
            <a:avLst/>
          </a:prstGeom>
        </p:spPr>
      </p:pic>
      <p:pic>
        <p:nvPicPr>
          <p:cNvPr id="5" name="Imagen 4">
            <a:extLst>
              <a:ext uri="{FF2B5EF4-FFF2-40B4-BE49-F238E27FC236}">
                <a16:creationId xmlns:a16="http://schemas.microsoft.com/office/drawing/2014/main" id="{0F1870F1-BA5D-3644-7956-A7EAAA4956AE}"/>
              </a:ext>
            </a:extLst>
          </p:cNvPr>
          <p:cNvPicPr>
            <a:picLocks noChangeAspect="1"/>
          </p:cNvPicPr>
          <p:nvPr/>
        </p:nvPicPr>
        <p:blipFill>
          <a:blip r:embed="rId3"/>
          <a:stretch>
            <a:fillRect/>
          </a:stretch>
        </p:blipFill>
        <p:spPr>
          <a:xfrm>
            <a:off x="838200" y="3129565"/>
            <a:ext cx="3442292" cy="3363310"/>
          </a:xfrm>
          <a:prstGeom prst="rect">
            <a:avLst/>
          </a:prstGeom>
        </p:spPr>
      </p:pic>
      <p:sp>
        <p:nvSpPr>
          <p:cNvPr id="6" name="CuadroTexto 5">
            <a:extLst>
              <a:ext uri="{FF2B5EF4-FFF2-40B4-BE49-F238E27FC236}">
                <a16:creationId xmlns:a16="http://schemas.microsoft.com/office/drawing/2014/main" id="{BFA96736-24BD-C6CB-4A93-AA9407F0CD77}"/>
              </a:ext>
            </a:extLst>
          </p:cNvPr>
          <p:cNvSpPr txBox="1"/>
          <p:nvPr/>
        </p:nvSpPr>
        <p:spPr>
          <a:xfrm>
            <a:off x="1219200" y="2596055"/>
            <a:ext cx="2579617" cy="461665"/>
          </a:xfrm>
          <a:prstGeom prst="rect">
            <a:avLst/>
          </a:prstGeom>
          <a:noFill/>
        </p:spPr>
        <p:txBody>
          <a:bodyPr wrap="none" rtlCol="0">
            <a:spAutoFit/>
          </a:bodyPr>
          <a:lstStyle/>
          <a:p>
            <a:r>
              <a:rPr lang="es-MX" sz="2400" dirty="0">
                <a:latin typeface="Arial Black" panose="020B0A04020102020204" pitchFamily="34" charset="0"/>
              </a:rPr>
              <a:t>PERSPECTIVA</a:t>
            </a:r>
          </a:p>
        </p:txBody>
      </p:sp>
      <p:sp>
        <p:nvSpPr>
          <p:cNvPr id="7" name="CuadroTexto 6">
            <a:extLst>
              <a:ext uri="{FF2B5EF4-FFF2-40B4-BE49-F238E27FC236}">
                <a16:creationId xmlns:a16="http://schemas.microsoft.com/office/drawing/2014/main" id="{31ED2A5B-B207-1B83-6E63-2C5FBB739858}"/>
              </a:ext>
            </a:extLst>
          </p:cNvPr>
          <p:cNvSpPr txBox="1"/>
          <p:nvPr/>
        </p:nvSpPr>
        <p:spPr>
          <a:xfrm>
            <a:off x="7330966" y="2600520"/>
            <a:ext cx="1913922" cy="461665"/>
          </a:xfrm>
          <a:prstGeom prst="rect">
            <a:avLst/>
          </a:prstGeom>
          <a:noFill/>
        </p:spPr>
        <p:txBody>
          <a:bodyPr wrap="none" rtlCol="0">
            <a:spAutoFit/>
          </a:bodyPr>
          <a:lstStyle/>
          <a:p>
            <a:r>
              <a:rPr lang="es-MX" sz="2400" dirty="0">
                <a:latin typeface="Arial Black" panose="020B0A04020102020204" pitchFamily="34" charset="0"/>
              </a:rPr>
              <a:t>REALIDAD</a:t>
            </a:r>
          </a:p>
        </p:txBody>
      </p:sp>
    </p:spTree>
    <p:extLst>
      <p:ext uri="{BB962C8B-B14F-4D97-AF65-F5344CB8AC3E}">
        <p14:creationId xmlns:p14="http://schemas.microsoft.com/office/powerpoint/2010/main" val="140311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F761DB-7F43-BBF3-2CF9-DCD3F63FB935}"/>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15338D7C-AE86-E91D-68F3-61FBE21AD883}"/>
              </a:ext>
            </a:extLst>
          </p:cNvPr>
          <p:cNvSpPr>
            <a:spLocks noGrp="1"/>
          </p:cNvSpPr>
          <p:nvPr>
            <p:ph type="sldNum" sz="quarter" idx="12"/>
          </p:nvPr>
        </p:nvSpPr>
        <p:spPr/>
        <p:txBody>
          <a:bodyPr/>
          <a:lstStyle/>
          <a:p>
            <a:fld id="{330EA680-D336-4FF7-8B7A-9848BB0A1C32}" type="slidenum">
              <a:rPr lang="en-US" smtClean="0"/>
              <a:t>11</a:t>
            </a:fld>
            <a:endParaRPr lang="en-US" dirty="0"/>
          </a:p>
        </p:txBody>
      </p:sp>
      <p:pic>
        <p:nvPicPr>
          <p:cNvPr id="6" name="Picture 6" descr="Table&#10;&#10;Description automatically generated">
            <a:extLst>
              <a:ext uri="{FF2B5EF4-FFF2-40B4-BE49-F238E27FC236}">
                <a16:creationId xmlns:a16="http://schemas.microsoft.com/office/drawing/2014/main" id="{7966936A-07F9-6256-6BF3-B15C3EE1EF76}"/>
              </a:ext>
            </a:extLst>
          </p:cNvPr>
          <p:cNvPicPr>
            <a:picLocks noChangeAspect="1"/>
          </p:cNvPicPr>
          <p:nvPr/>
        </p:nvPicPr>
        <p:blipFill>
          <a:blip r:embed="rId2"/>
          <a:stretch>
            <a:fillRect/>
          </a:stretch>
        </p:blipFill>
        <p:spPr>
          <a:xfrm>
            <a:off x="235921" y="5752"/>
            <a:ext cx="3568197" cy="6846496"/>
          </a:xfrm>
          <a:prstGeom prst="rect">
            <a:avLst/>
          </a:prstGeom>
        </p:spPr>
      </p:pic>
      <p:sp>
        <p:nvSpPr>
          <p:cNvPr id="7" name="TextBox 6">
            <a:extLst>
              <a:ext uri="{FF2B5EF4-FFF2-40B4-BE49-F238E27FC236}">
                <a16:creationId xmlns:a16="http://schemas.microsoft.com/office/drawing/2014/main" id="{C995E871-E150-B2AF-43A7-21E4F979DC0A}"/>
              </a:ext>
            </a:extLst>
          </p:cNvPr>
          <p:cNvSpPr txBox="1"/>
          <p:nvPr/>
        </p:nvSpPr>
        <p:spPr>
          <a:xfrm>
            <a:off x="5443268" y="698740"/>
            <a:ext cx="517297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202122"/>
                </a:solidFill>
                <a:latin typeface="Arial"/>
                <a:cs typeface="Arial"/>
              </a:rPr>
              <a:t>Ne</a:t>
            </a:r>
            <a:r>
              <a:rPr lang="en-US" dirty="0">
                <a:solidFill>
                  <a:srgbClr val="202122"/>
                </a:solidFill>
                <a:latin typeface="Arial"/>
                <a:cs typeface="Arial"/>
              </a:rPr>
              <a:t> (English Cotton Count): The number of 840 yd lengths per pound. ECC is an indirect measure of linear density. It is the number of hanks of skein material that weighs 1 lb. Under this system, the higher the number, the finer the yarn. In the United States cotton counts between 1 and 20 are referred to as coarse counts.</a:t>
            </a:r>
            <a:endParaRPr lang="en-US" dirty="0"/>
          </a:p>
        </p:txBody>
      </p:sp>
      <p:pic>
        <p:nvPicPr>
          <p:cNvPr id="8" name="Picture 8" descr="Diagram&#10;&#10;Description automatically generated">
            <a:extLst>
              <a:ext uri="{FF2B5EF4-FFF2-40B4-BE49-F238E27FC236}">
                <a16:creationId xmlns:a16="http://schemas.microsoft.com/office/drawing/2014/main" id="{39B19514-25AD-2B37-552A-0FE820D1E1BF}"/>
              </a:ext>
            </a:extLst>
          </p:cNvPr>
          <p:cNvPicPr>
            <a:picLocks noChangeAspect="1"/>
          </p:cNvPicPr>
          <p:nvPr/>
        </p:nvPicPr>
        <p:blipFill>
          <a:blip r:embed="rId3"/>
          <a:stretch>
            <a:fillRect/>
          </a:stretch>
        </p:blipFill>
        <p:spPr>
          <a:xfrm>
            <a:off x="5960853" y="2936603"/>
            <a:ext cx="4295953" cy="3213284"/>
          </a:xfrm>
          <a:prstGeom prst="rect">
            <a:avLst/>
          </a:prstGeom>
        </p:spPr>
      </p:pic>
    </p:spTree>
    <p:extLst>
      <p:ext uri="{BB962C8B-B14F-4D97-AF65-F5344CB8AC3E}">
        <p14:creationId xmlns:p14="http://schemas.microsoft.com/office/powerpoint/2010/main" val="302400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F3AAD-FB0F-0DC5-9643-2B749CC955C3}"/>
              </a:ext>
            </a:extLst>
          </p:cNvPr>
          <p:cNvSpPr>
            <a:spLocks noGrp="1"/>
          </p:cNvSpPr>
          <p:nvPr>
            <p:ph type="title"/>
          </p:nvPr>
        </p:nvSpPr>
        <p:spPr/>
        <p:txBody>
          <a:bodyPr/>
          <a:lstStyle/>
          <a:p>
            <a:endParaRPr lang="en-US" dirty="0"/>
          </a:p>
        </p:txBody>
      </p:sp>
      <p:pic>
        <p:nvPicPr>
          <p:cNvPr id="6" name="Picture 6" descr="Diagram&#10;&#10;Description automatically generated">
            <a:extLst>
              <a:ext uri="{FF2B5EF4-FFF2-40B4-BE49-F238E27FC236}">
                <a16:creationId xmlns:a16="http://schemas.microsoft.com/office/drawing/2014/main" id="{CE3C9F47-9E30-49C5-F799-36616747B725}"/>
              </a:ext>
            </a:extLst>
          </p:cNvPr>
          <p:cNvPicPr>
            <a:picLocks noGrp="1" noChangeAspect="1"/>
          </p:cNvPicPr>
          <p:nvPr>
            <p:ph idx="1"/>
          </p:nvPr>
        </p:nvPicPr>
        <p:blipFill>
          <a:blip r:embed="rId2"/>
          <a:stretch>
            <a:fillRect/>
          </a:stretch>
        </p:blipFill>
        <p:spPr>
          <a:xfrm>
            <a:off x="7217434" y="405606"/>
            <a:ext cx="4572000" cy="2619375"/>
          </a:xfrm>
        </p:spPr>
      </p:pic>
      <p:sp>
        <p:nvSpPr>
          <p:cNvPr id="4" name="Footer Placeholder 3">
            <a:extLst>
              <a:ext uri="{FF2B5EF4-FFF2-40B4-BE49-F238E27FC236}">
                <a16:creationId xmlns:a16="http://schemas.microsoft.com/office/drawing/2014/main" id="{ECC78804-847D-D3D5-4771-5A0F7B77C686}"/>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A655D726-F25B-F47F-0E6A-1D990879AE9D}"/>
              </a:ext>
            </a:extLst>
          </p:cNvPr>
          <p:cNvSpPr>
            <a:spLocks noGrp="1"/>
          </p:cNvSpPr>
          <p:nvPr>
            <p:ph type="sldNum" sz="quarter" idx="12"/>
          </p:nvPr>
        </p:nvSpPr>
        <p:spPr/>
        <p:txBody>
          <a:bodyPr/>
          <a:lstStyle/>
          <a:p>
            <a:fld id="{330EA680-D336-4FF7-8B7A-9848BB0A1C32}" type="slidenum">
              <a:rPr lang="en-US" smtClean="0"/>
              <a:t>12</a:t>
            </a:fld>
            <a:endParaRPr lang="en-US" dirty="0"/>
          </a:p>
        </p:txBody>
      </p:sp>
      <p:pic>
        <p:nvPicPr>
          <p:cNvPr id="7" name="Picture 7">
            <a:extLst>
              <a:ext uri="{FF2B5EF4-FFF2-40B4-BE49-F238E27FC236}">
                <a16:creationId xmlns:a16="http://schemas.microsoft.com/office/drawing/2014/main" id="{30EE84FE-5C50-DC64-E3E4-55527E58B800}"/>
              </a:ext>
            </a:extLst>
          </p:cNvPr>
          <p:cNvPicPr>
            <a:picLocks noChangeAspect="1"/>
          </p:cNvPicPr>
          <p:nvPr/>
        </p:nvPicPr>
        <p:blipFill>
          <a:blip r:embed="rId3"/>
          <a:stretch>
            <a:fillRect/>
          </a:stretch>
        </p:blipFill>
        <p:spPr>
          <a:xfrm>
            <a:off x="224287" y="1811222"/>
            <a:ext cx="7214557" cy="3235554"/>
          </a:xfrm>
          <a:prstGeom prst="rect">
            <a:avLst/>
          </a:prstGeom>
        </p:spPr>
      </p:pic>
      <p:pic>
        <p:nvPicPr>
          <p:cNvPr id="8" name="Picture 8" descr="A picture containing histogram&#10;&#10;Description automatically generated">
            <a:extLst>
              <a:ext uri="{FF2B5EF4-FFF2-40B4-BE49-F238E27FC236}">
                <a16:creationId xmlns:a16="http://schemas.microsoft.com/office/drawing/2014/main" id="{9F4FC14D-0ED4-5097-10C3-D1983BB87BE8}"/>
              </a:ext>
            </a:extLst>
          </p:cNvPr>
          <p:cNvPicPr>
            <a:picLocks noChangeAspect="1"/>
          </p:cNvPicPr>
          <p:nvPr/>
        </p:nvPicPr>
        <p:blipFill>
          <a:blip r:embed="rId4"/>
          <a:stretch>
            <a:fillRect/>
          </a:stretch>
        </p:blipFill>
        <p:spPr>
          <a:xfrm>
            <a:off x="8146212" y="3066503"/>
            <a:ext cx="3059500" cy="3557334"/>
          </a:xfrm>
          <a:prstGeom prst="rect">
            <a:avLst/>
          </a:prstGeom>
        </p:spPr>
      </p:pic>
    </p:spTree>
    <p:extLst>
      <p:ext uri="{BB962C8B-B14F-4D97-AF65-F5344CB8AC3E}">
        <p14:creationId xmlns:p14="http://schemas.microsoft.com/office/powerpoint/2010/main" val="30886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06F7-9A6F-0E2C-EE67-34514CBAAFC3}"/>
              </a:ext>
            </a:extLst>
          </p:cNvPr>
          <p:cNvSpPr>
            <a:spLocks noGrp="1"/>
          </p:cNvSpPr>
          <p:nvPr>
            <p:ph type="title"/>
          </p:nvPr>
        </p:nvSpPr>
        <p:spPr/>
        <p:txBody>
          <a:bodyPr>
            <a:normAutofit fontScale="90000"/>
          </a:bodyPr>
          <a:lstStyle/>
          <a:p>
            <a:r>
              <a:rPr lang="en-US" dirty="0">
                <a:ea typeface="+mj-lt"/>
                <a:cs typeface="+mj-lt"/>
                <a:hlinkClick r:id="rId2"/>
              </a:rPr>
              <a:t>https://upcommons.upc.edu/bitstream/handle/2099/5463/Article04.pdf?sequence=1&amp;isAllowed=y</a:t>
            </a:r>
            <a:r>
              <a:rPr lang="en-US" dirty="0">
                <a:ea typeface="+mj-lt"/>
                <a:cs typeface="+mj-lt"/>
              </a:rPr>
              <a:t> </a:t>
            </a:r>
            <a:endParaRPr lang="en-US" dirty="0"/>
          </a:p>
        </p:txBody>
      </p:sp>
      <p:sp>
        <p:nvSpPr>
          <p:cNvPr id="3" name="Content Placeholder 2">
            <a:extLst>
              <a:ext uri="{FF2B5EF4-FFF2-40B4-BE49-F238E27FC236}">
                <a16:creationId xmlns:a16="http://schemas.microsoft.com/office/drawing/2014/main" id="{D0A5813E-CAE5-6243-CA0D-B4F4FE177A08}"/>
              </a:ext>
            </a:extLst>
          </p:cNvPr>
          <p:cNvSpPr>
            <a:spLocks noGrp="1"/>
          </p:cNvSpPr>
          <p:nvPr>
            <p:ph idx="1"/>
          </p:nvPr>
        </p:nvSpPr>
        <p:spPr/>
        <p:txBody>
          <a:bodyPr vert="horz" lIns="91440" tIns="45720" rIns="91440" bIns="45720" rtlCol="0" anchor="t">
            <a:normAutofit/>
          </a:bodyPr>
          <a:lstStyle/>
          <a:p>
            <a:endParaRPr lang="en-US" b="1" dirty="0"/>
          </a:p>
          <a:p>
            <a:r>
              <a:rPr lang="en-US" dirty="0">
                <a:ea typeface="+mn-lt"/>
                <a:cs typeface="+mn-lt"/>
                <a:hlinkClick r:id="rId3"/>
              </a:rPr>
              <a:t>https://artesanialatina.net/es/hilos-de-algodon/2330-hilo-de-algodon-crudo-para-modelismo-diametro-0-15-mm-largo-40-metros-8421426088014.html</a:t>
            </a:r>
            <a:r>
              <a:rPr lang="en-US" dirty="0">
                <a:ea typeface="+mn-lt"/>
                <a:cs typeface="+mn-lt"/>
              </a:rPr>
              <a:t> </a:t>
            </a:r>
            <a:endParaRPr lang="en-US" b="1" dirty="0"/>
          </a:p>
          <a:p>
            <a:endParaRPr lang="en-US" b="1" dirty="0"/>
          </a:p>
          <a:p>
            <a:r>
              <a:rPr lang="en-US" b="1" dirty="0"/>
              <a:t>Hilo de Algodón Crudo: Diámetro 0,15 mm y Largo 40 m</a:t>
            </a:r>
            <a:endParaRPr lang="en-US" dirty="0">
              <a:cs typeface="Calibri"/>
            </a:endParaRPr>
          </a:p>
          <a:p>
            <a:endParaRPr lang="en-US" dirty="0">
              <a:cs typeface="Calibri"/>
            </a:endParaRPr>
          </a:p>
        </p:txBody>
      </p:sp>
      <p:sp>
        <p:nvSpPr>
          <p:cNvPr id="4" name="Footer Placeholder 3">
            <a:extLst>
              <a:ext uri="{FF2B5EF4-FFF2-40B4-BE49-F238E27FC236}">
                <a16:creationId xmlns:a16="http://schemas.microsoft.com/office/drawing/2014/main" id="{6879F228-3E24-D026-3239-39209AA47E55}"/>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B71DF701-0D8A-EAD2-FA05-B5CD097922DF}"/>
              </a:ext>
            </a:extLst>
          </p:cNvPr>
          <p:cNvSpPr>
            <a:spLocks noGrp="1"/>
          </p:cNvSpPr>
          <p:nvPr>
            <p:ph type="sldNum" sz="quarter" idx="12"/>
          </p:nvPr>
        </p:nvSpPr>
        <p:spPr/>
        <p:txBody>
          <a:bodyPr/>
          <a:lstStyle/>
          <a:p>
            <a:fld id="{330EA680-D336-4FF7-8B7A-9848BB0A1C32}" type="slidenum">
              <a:rPr lang="en-US" smtClean="0"/>
              <a:t>13</a:t>
            </a:fld>
            <a:endParaRPr lang="en-US" dirty="0"/>
          </a:p>
        </p:txBody>
      </p:sp>
      <p:sp>
        <p:nvSpPr>
          <p:cNvPr id="6" name="Rectangle 5">
            <a:extLst>
              <a:ext uri="{FF2B5EF4-FFF2-40B4-BE49-F238E27FC236}">
                <a16:creationId xmlns:a16="http://schemas.microsoft.com/office/drawing/2014/main" id="{C34092CB-DF3C-5959-9010-41E0DC11937A}"/>
              </a:ext>
            </a:extLst>
          </p:cNvPr>
          <p:cNvSpPr/>
          <p:nvPr/>
        </p:nvSpPr>
        <p:spPr>
          <a:xfrm>
            <a:off x="937341" y="4870173"/>
            <a:ext cx="9632829" cy="215659"/>
          </a:xfrm>
          <a:prstGeom prst="rect">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A27B24A1-61EB-4BDB-B239-F8F4C427B133}"/>
              </a:ext>
            </a:extLst>
          </p:cNvPr>
          <p:cNvCxnSpPr/>
          <p:nvPr/>
        </p:nvCxnSpPr>
        <p:spPr>
          <a:xfrm flipV="1">
            <a:off x="994914" y="5827143"/>
            <a:ext cx="9569568" cy="57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6D3850FF-A9E6-A7FD-8EC1-E5B7F90563D1}"/>
              </a:ext>
            </a:extLst>
          </p:cNvPr>
          <p:cNvSpPr/>
          <p:nvPr/>
        </p:nvSpPr>
        <p:spPr>
          <a:xfrm>
            <a:off x="11049000" y="5083021"/>
            <a:ext cx="790754" cy="373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B6B2D557-A50B-832D-F6A0-DBD7248F13D2}"/>
              </a:ext>
            </a:extLst>
          </p:cNvPr>
          <p:cNvSpPr/>
          <p:nvPr/>
        </p:nvSpPr>
        <p:spPr>
          <a:xfrm>
            <a:off x="92826" y="5068643"/>
            <a:ext cx="661358" cy="3881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70249CA-4424-2D06-DA15-18466992FBBA}"/>
              </a:ext>
            </a:extLst>
          </p:cNvPr>
          <p:cNvSpPr txBox="1"/>
          <p:nvPr/>
        </p:nvSpPr>
        <p:spPr>
          <a:xfrm>
            <a:off x="11197150" y="4727025"/>
            <a:ext cx="987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F</a:t>
            </a:r>
            <a:endParaRPr lang="en-US" dirty="0"/>
          </a:p>
        </p:txBody>
      </p:sp>
      <p:sp>
        <p:nvSpPr>
          <p:cNvPr id="11" name="TextBox 10">
            <a:extLst>
              <a:ext uri="{FF2B5EF4-FFF2-40B4-BE49-F238E27FC236}">
                <a16:creationId xmlns:a16="http://schemas.microsoft.com/office/drawing/2014/main" id="{DDA07878-B782-BBFD-B47C-BB281F643775}"/>
              </a:ext>
            </a:extLst>
          </p:cNvPr>
          <p:cNvSpPr txBox="1"/>
          <p:nvPr/>
        </p:nvSpPr>
        <p:spPr>
          <a:xfrm>
            <a:off x="342244" y="4798911"/>
            <a:ext cx="987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F</a:t>
            </a:r>
            <a:endParaRPr lang="en-US" dirty="0"/>
          </a:p>
        </p:txBody>
      </p:sp>
    </p:spTree>
    <p:extLst>
      <p:ext uri="{BB962C8B-B14F-4D97-AF65-F5344CB8AC3E}">
        <p14:creationId xmlns:p14="http://schemas.microsoft.com/office/powerpoint/2010/main" val="537877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1551-9F9F-CF12-B4EB-BC313E7501B9}"/>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B5F3A305-FFE7-D733-C5BD-15C6EB3F6A8D}"/>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248916D3-CFC8-D284-E044-A72AF0CBEBBC}"/>
              </a:ext>
            </a:extLst>
          </p:cNvPr>
          <p:cNvSpPr>
            <a:spLocks noGrp="1"/>
          </p:cNvSpPr>
          <p:nvPr>
            <p:ph type="sldNum" sz="quarter" idx="12"/>
          </p:nvPr>
        </p:nvSpPr>
        <p:spPr/>
        <p:txBody>
          <a:bodyPr/>
          <a:lstStyle/>
          <a:p>
            <a:fld id="{330EA680-D336-4FF7-8B7A-9848BB0A1C32}" type="slidenum">
              <a:rPr lang="en-US" smtClean="0"/>
              <a:t>14</a:t>
            </a:fld>
            <a:endParaRPr lang="en-US" dirty="0"/>
          </a:p>
        </p:txBody>
      </p:sp>
      <p:sp>
        <p:nvSpPr>
          <p:cNvPr id="6" name="TextBox 5">
            <a:extLst>
              <a:ext uri="{FF2B5EF4-FFF2-40B4-BE49-F238E27FC236}">
                <a16:creationId xmlns:a16="http://schemas.microsoft.com/office/drawing/2014/main" id="{1DE27301-3B84-212B-9E5E-22932B7FAAAE}"/>
              </a:ext>
            </a:extLst>
          </p:cNvPr>
          <p:cNvSpPr txBox="1"/>
          <p:nvPr/>
        </p:nvSpPr>
        <p:spPr>
          <a:xfrm>
            <a:off x="552409" y="1713461"/>
            <a:ext cx="553240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cs typeface="Calibri"/>
              </a:rPr>
              <a:t>Desde (0,0)</a:t>
            </a:r>
          </a:p>
          <a:p>
            <a:pPr algn="l"/>
            <a:r>
              <a:rPr lang="en-US" sz="6000" dirty="0">
                <a:cs typeface="Calibri"/>
              </a:rPr>
              <a:t>(45,90)</a:t>
            </a:r>
            <a:endParaRPr lang="en-US" dirty="0"/>
          </a:p>
          <a:p>
            <a:r>
              <a:rPr lang="en-US" sz="6000" dirty="0">
                <a:cs typeface="Calibri"/>
              </a:rPr>
              <a:t>(-50,60)</a:t>
            </a:r>
          </a:p>
        </p:txBody>
      </p:sp>
      <p:sp>
        <p:nvSpPr>
          <p:cNvPr id="8" name="TextBox 7">
            <a:extLst>
              <a:ext uri="{FF2B5EF4-FFF2-40B4-BE49-F238E27FC236}">
                <a16:creationId xmlns:a16="http://schemas.microsoft.com/office/drawing/2014/main" id="{F2479CFD-ECD7-F9EB-16CC-C05938C8B245}"/>
              </a:ext>
            </a:extLst>
          </p:cNvPr>
          <p:cNvSpPr txBox="1"/>
          <p:nvPr/>
        </p:nvSpPr>
        <p:spPr>
          <a:xfrm>
            <a:off x="6375238" y="534517"/>
            <a:ext cx="553240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cs typeface="Calibri"/>
              </a:rPr>
              <a:t>Continuas</a:t>
            </a:r>
          </a:p>
          <a:p>
            <a:pPr algn="l"/>
            <a:r>
              <a:rPr lang="en-US" sz="6000" dirty="0">
                <a:cs typeface="Calibri"/>
              </a:rPr>
              <a:t>(0,0)</a:t>
            </a:r>
            <a:endParaRPr lang="en-US" dirty="0"/>
          </a:p>
          <a:p>
            <a:r>
              <a:rPr lang="en-US" sz="6000" dirty="0">
                <a:cs typeface="Calibri"/>
              </a:rPr>
              <a:t>(0,100)</a:t>
            </a:r>
          </a:p>
          <a:p>
            <a:r>
              <a:rPr lang="en-US" sz="6000" dirty="0">
                <a:ea typeface="+mn-lt"/>
                <a:cs typeface="+mn-lt"/>
              </a:rPr>
              <a:t>(100,0)</a:t>
            </a:r>
          </a:p>
          <a:p>
            <a:r>
              <a:rPr lang="en-US" sz="6000" dirty="0">
                <a:ea typeface="+mn-lt"/>
                <a:cs typeface="+mn-lt"/>
              </a:rPr>
              <a:t>(0,-100)</a:t>
            </a:r>
          </a:p>
          <a:p>
            <a:r>
              <a:rPr lang="en-US" sz="6000" dirty="0">
                <a:cs typeface="Calibri"/>
              </a:rPr>
              <a:t>(-100,0)</a:t>
            </a:r>
          </a:p>
        </p:txBody>
      </p:sp>
    </p:spTree>
    <p:extLst>
      <p:ext uri="{BB962C8B-B14F-4D97-AF65-F5344CB8AC3E}">
        <p14:creationId xmlns:p14="http://schemas.microsoft.com/office/powerpoint/2010/main" val="420013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1ACC2C1-EEB2-1325-BF15-64824E3942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8278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84859-A142-B44E-681A-4802B0658AAD}"/>
              </a:ext>
            </a:extLst>
          </p:cNvPr>
          <p:cNvSpPr>
            <a:spLocks noGrp="1"/>
          </p:cNvSpPr>
          <p:nvPr>
            <p:ph type="title"/>
          </p:nvPr>
        </p:nvSpPr>
        <p:spPr/>
        <p:txBody>
          <a:bodyPr/>
          <a:lstStyle/>
          <a:p>
            <a:r>
              <a:rPr lang="es-MX" dirty="0"/>
              <a:t>Hicimos dibujos con el comando pline</a:t>
            </a:r>
          </a:p>
        </p:txBody>
      </p:sp>
      <p:pic>
        <p:nvPicPr>
          <p:cNvPr id="4" name="Imagen 3">
            <a:extLst>
              <a:ext uri="{FF2B5EF4-FFF2-40B4-BE49-F238E27FC236}">
                <a16:creationId xmlns:a16="http://schemas.microsoft.com/office/drawing/2014/main" id="{B9397498-6272-2CE0-E0CC-11A62C9921FC}"/>
              </a:ext>
            </a:extLst>
          </p:cNvPr>
          <p:cNvPicPr>
            <a:picLocks noChangeAspect="1"/>
          </p:cNvPicPr>
          <p:nvPr/>
        </p:nvPicPr>
        <p:blipFill>
          <a:blip r:embed="rId2"/>
          <a:stretch>
            <a:fillRect/>
          </a:stretch>
        </p:blipFill>
        <p:spPr>
          <a:xfrm>
            <a:off x="1450426" y="1408495"/>
            <a:ext cx="9038897" cy="5084380"/>
          </a:xfrm>
          <a:prstGeom prst="rect">
            <a:avLst/>
          </a:prstGeom>
        </p:spPr>
      </p:pic>
    </p:spTree>
    <p:extLst>
      <p:ext uri="{BB962C8B-B14F-4D97-AF65-F5344CB8AC3E}">
        <p14:creationId xmlns:p14="http://schemas.microsoft.com/office/powerpoint/2010/main" val="1389321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BD205-4D7A-9755-153C-CD29A0366E65}"/>
              </a:ext>
            </a:extLst>
          </p:cNvPr>
          <p:cNvSpPr>
            <a:spLocks noGrp="1"/>
          </p:cNvSpPr>
          <p:nvPr>
            <p:ph type="title"/>
          </p:nvPr>
        </p:nvSpPr>
        <p:spPr/>
        <p:txBody>
          <a:bodyPr/>
          <a:lstStyle/>
          <a:p>
            <a:r>
              <a:rPr lang="es-MX" dirty="0"/>
              <a:t>Hicimos círculos y arcos con los comandos circle y arc; utilizando sus diferentes opciones </a:t>
            </a:r>
          </a:p>
        </p:txBody>
      </p:sp>
      <p:pic>
        <p:nvPicPr>
          <p:cNvPr id="4" name="Imagen 3">
            <a:extLst>
              <a:ext uri="{FF2B5EF4-FFF2-40B4-BE49-F238E27FC236}">
                <a16:creationId xmlns:a16="http://schemas.microsoft.com/office/drawing/2014/main" id="{EB14B03B-FA1E-64C7-E424-0494DB65AE8A}"/>
              </a:ext>
            </a:extLst>
          </p:cNvPr>
          <p:cNvPicPr>
            <a:picLocks noChangeAspect="1"/>
          </p:cNvPicPr>
          <p:nvPr/>
        </p:nvPicPr>
        <p:blipFill>
          <a:blip r:embed="rId2"/>
          <a:stretch>
            <a:fillRect/>
          </a:stretch>
        </p:blipFill>
        <p:spPr>
          <a:xfrm>
            <a:off x="2273736" y="1985139"/>
            <a:ext cx="7644527" cy="4300047"/>
          </a:xfrm>
          <a:prstGeom prst="rect">
            <a:avLst/>
          </a:prstGeom>
        </p:spPr>
      </p:pic>
    </p:spTree>
    <p:extLst>
      <p:ext uri="{BB962C8B-B14F-4D97-AF65-F5344CB8AC3E}">
        <p14:creationId xmlns:p14="http://schemas.microsoft.com/office/powerpoint/2010/main" val="20299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056A8-7EFC-ACEE-F95E-904BE3AA80D6}"/>
              </a:ext>
            </a:extLst>
          </p:cNvPr>
          <p:cNvSpPr>
            <a:spLocks noGrp="1"/>
          </p:cNvSpPr>
          <p:nvPr>
            <p:ph type="title"/>
          </p:nvPr>
        </p:nvSpPr>
        <p:spPr/>
        <p:txBody>
          <a:bodyPr>
            <a:normAutofit fontScale="90000"/>
          </a:bodyPr>
          <a:lstStyle/>
          <a:p>
            <a:r>
              <a:rPr lang="es-MX" dirty="0"/>
              <a:t>Hicimos un cuadrado con coordenadas, pero lo hicimos en el Notepad e utilizamos un </a:t>
            </a:r>
            <a:r>
              <a:rPr lang="es-MX" dirty="0" err="1"/>
              <a:t>script.scr</a:t>
            </a:r>
            <a:endParaRPr lang="es-MX" dirty="0"/>
          </a:p>
        </p:txBody>
      </p:sp>
      <p:pic>
        <p:nvPicPr>
          <p:cNvPr id="4" name="Imagen 3">
            <a:extLst>
              <a:ext uri="{FF2B5EF4-FFF2-40B4-BE49-F238E27FC236}">
                <a16:creationId xmlns:a16="http://schemas.microsoft.com/office/drawing/2014/main" id="{08628B54-EDE0-EAB7-3852-0575DCB00A4F}"/>
              </a:ext>
            </a:extLst>
          </p:cNvPr>
          <p:cNvPicPr>
            <a:picLocks noChangeAspect="1"/>
          </p:cNvPicPr>
          <p:nvPr/>
        </p:nvPicPr>
        <p:blipFill rotWithShape="1">
          <a:blip r:embed="rId2"/>
          <a:srcRect l="45000" t="39259" r="43333" b="39605"/>
          <a:stretch/>
        </p:blipFill>
        <p:spPr>
          <a:xfrm>
            <a:off x="2606563" y="1690688"/>
            <a:ext cx="4572003" cy="4659090"/>
          </a:xfrm>
          <a:prstGeom prst="rect">
            <a:avLst/>
          </a:prstGeom>
        </p:spPr>
      </p:pic>
    </p:spTree>
    <p:extLst>
      <p:ext uri="{BB962C8B-B14F-4D97-AF65-F5344CB8AC3E}">
        <p14:creationId xmlns:p14="http://schemas.microsoft.com/office/powerpoint/2010/main" val="412749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0BEE5DE-8335-245D-75F6-28359A0D0884}"/>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0E574F94-45F1-A638-4F38-B5EEDDE7623C}"/>
              </a:ext>
            </a:extLst>
          </p:cNvPr>
          <p:cNvSpPr>
            <a:spLocks noGrp="1"/>
          </p:cNvSpPr>
          <p:nvPr>
            <p:ph type="sldNum" sz="quarter" idx="12"/>
          </p:nvPr>
        </p:nvSpPr>
        <p:spPr/>
        <p:txBody>
          <a:bodyPr/>
          <a:lstStyle/>
          <a:p>
            <a:fld id="{330EA680-D336-4FF7-8B7A-9848BB0A1C32}" type="slidenum">
              <a:rPr lang="en-US" smtClean="0"/>
              <a:t>19</a:t>
            </a:fld>
            <a:endParaRPr lang="en-US" dirty="0"/>
          </a:p>
        </p:txBody>
      </p:sp>
      <p:pic>
        <p:nvPicPr>
          <p:cNvPr id="6" name="Picture 6" descr="Text&#10;&#10;Description automatically generated">
            <a:extLst>
              <a:ext uri="{FF2B5EF4-FFF2-40B4-BE49-F238E27FC236}">
                <a16:creationId xmlns:a16="http://schemas.microsoft.com/office/drawing/2014/main" id="{D2152333-AD87-5466-44A0-1927EE5C9241}"/>
              </a:ext>
            </a:extLst>
          </p:cNvPr>
          <p:cNvPicPr>
            <a:picLocks noChangeAspect="1"/>
          </p:cNvPicPr>
          <p:nvPr/>
        </p:nvPicPr>
        <p:blipFill>
          <a:blip r:embed="rId2"/>
          <a:stretch>
            <a:fillRect/>
          </a:stretch>
        </p:blipFill>
        <p:spPr>
          <a:xfrm>
            <a:off x="1403231" y="400388"/>
            <a:ext cx="7214558" cy="2922960"/>
          </a:xfrm>
          <a:prstGeom prst="rect">
            <a:avLst/>
          </a:prstGeom>
        </p:spPr>
      </p:pic>
      <p:pic>
        <p:nvPicPr>
          <p:cNvPr id="7" name="Picture 7" descr="Table&#10;&#10;Description automatically generated">
            <a:extLst>
              <a:ext uri="{FF2B5EF4-FFF2-40B4-BE49-F238E27FC236}">
                <a16:creationId xmlns:a16="http://schemas.microsoft.com/office/drawing/2014/main" id="{97EFBF51-42C1-71B3-4D57-E457AAA18AD0}"/>
              </a:ext>
            </a:extLst>
          </p:cNvPr>
          <p:cNvPicPr>
            <a:picLocks noChangeAspect="1"/>
          </p:cNvPicPr>
          <p:nvPr/>
        </p:nvPicPr>
        <p:blipFill>
          <a:blip r:embed="rId3"/>
          <a:stretch>
            <a:fillRect/>
          </a:stretch>
        </p:blipFill>
        <p:spPr>
          <a:xfrm>
            <a:off x="382437" y="3819713"/>
            <a:ext cx="11427124" cy="2237820"/>
          </a:xfrm>
          <a:prstGeom prst="rect">
            <a:avLst/>
          </a:prstGeom>
        </p:spPr>
      </p:pic>
      <p:sp>
        <p:nvSpPr>
          <p:cNvPr id="8" name="TextBox 7">
            <a:extLst>
              <a:ext uri="{FF2B5EF4-FFF2-40B4-BE49-F238E27FC236}">
                <a16:creationId xmlns:a16="http://schemas.microsoft.com/office/drawing/2014/main" id="{B7BC1EFB-E2A2-E21A-E150-71662F757FAF}"/>
              </a:ext>
            </a:extLst>
          </p:cNvPr>
          <p:cNvSpPr txBox="1"/>
          <p:nvPr/>
        </p:nvSpPr>
        <p:spPr>
          <a:xfrm>
            <a:off x="2625306" y="3315419"/>
            <a:ext cx="58774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=CONCATENAR(A3," ",B3,C3,D3," ",E3,F3,G3,H3," ",I3)</a:t>
            </a:r>
          </a:p>
        </p:txBody>
      </p:sp>
    </p:spTree>
    <p:extLst>
      <p:ext uri="{BB962C8B-B14F-4D97-AF65-F5344CB8AC3E}">
        <p14:creationId xmlns:p14="http://schemas.microsoft.com/office/powerpoint/2010/main" val="325182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8ED1-1DBB-2477-2BEE-C02BF4FE0933}"/>
              </a:ext>
            </a:extLst>
          </p:cNvPr>
          <p:cNvSpPr>
            <a:spLocks noGrp="1"/>
          </p:cNvSpPr>
          <p:nvPr>
            <p:ph type="title"/>
          </p:nvPr>
        </p:nvSpPr>
        <p:spPr>
          <a:xfrm>
            <a:off x="904052" y="-142875"/>
            <a:ext cx="10515600" cy="1325563"/>
          </a:xfrm>
        </p:spPr>
        <p:txBody>
          <a:bodyPr/>
          <a:lstStyle/>
          <a:p>
            <a:r>
              <a:rPr lang="en-US" b="1" i="1" dirty="0">
                <a:cs typeface="Calibri Light"/>
              </a:rPr>
              <a:t>¿Qué esperan de la materia?</a:t>
            </a:r>
          </a:p>
        </p:txBody>
      </p:sp>
      <p:sp>
        <p:nvSpPr>
          <p:cNvPr id="3" name="Content Placeholder 2">
            <a:extLst>
              <a:ext uri="{FF2B5EF4-FFF2-40B4-BE49-F238E27FC236}">
                <a16:creationId xmlns:a16="http://schemas.microsoft.com/office/drawing/2014/main" id="{F846DC5D-FFEA-5484-FE62-C88EA18B0CF5}"/>
              </a:ext>
            </a:extLst>
          </p:cNvPr>
          <p:cNvSpPr>
            <a:spLocks noGrp="1"/>
          </p:cNvSpPr>
          <p:nvPr>
            <p:ph idx="1"/>
          </p:nvPr>
        </p:nvSpPr>
        <p:spPr>
          <a:xfrm>
            <a:off x="434229" y="1110224"/>
            <a:ext cx="11456340" cy="5432204"/>
          </a:xfrm>
        </p:spPr>
        <p:txBody>
          <a:bodyPr vert="horz" lIns="91440" tIns="45720" rIns="91440" bIns="45720" rtlCol="0" anchor="t">
            <a:normAutofit/>
          </a:bodyPr>
          <a:lstStyle/>
          <a:p>
            <a:pPr algn="just"/>
            <a:r>
              <a:rPr lang="en-US" sz="2000" dirty="0">
                <a:cs typeface="Calibri"/>
              </a:rPr>
              <a:t>Poder diseñar piezas  para la maquinaria textil  en un futuro poder remplazarlas, con las nuevas tecnologias en el mercado y ahorrar gastos  y poder usarlas en algun campo laboral. Tener la capacidad de resolver problemas que se presenten agilizando asi mi forma de trabajo con nuevas herramientas. Desarrollando  la habilidad de un nuevo programa de computacion y asi tener mas oportunidades dentro de la industria textil.</a:t>
            </a:r>
            <a:endParaRPr lang="en-US" sz="2000" dirty="0">
              <a:ea typeface="Calibri"/>
              <a:cs typeface="Calibri"/>
            </a:endParaRPr>
          </a:p>
          <a:p>
            <a:pPr algn="just"/>
            <a:endParaRPr lang="en-US" sz="2000" dirty="0">
              <a:ea typeface="Calibri"/>
              <a:cs typeface="Calibri"/>
            </a:endParaRPr>
          </a:p>
        </p:txBody>
      </p:sp>
      <p:sp>
        <p:nvSpPr>
          <p:cNvPr id="5" name="Slide Number Placeholder 4">
            <a:extLst>
              <a:ext uri="{FF2B5EF4-FFF2-40B4-BE49-F238E27FC236}">
                <a16:creationId xmlns:a16="http://schemas.microsoft.com/office/drawing/2014/main" id="{BEDC250E-A3D4-2F76-D368-19EAE86384D1}"/>
              </a:ext>
            </a:extLst>
          </p:cNvPr>
          <p:cNvSpPr>
            <a:spLocks noGrp="1"/>
          </p:cNvSpPr>
          <p:nvPr>
            <p:ph type="sldNum" sz="quarter" idx="12"/>
          </p:nvPr>
        </p:nvSpPr>
        <p:spPr/>
        <p:txBody>
          <a:bodyPr/>
          <a:lstStyle/>
          <a:p>
            <a:fld id="{330EA680-D336-4FF7-8B7A-9848BB0A1C32}" type="slidenum">
              <a:rPr lang="en-US" smtClean="0"/>
              <a:t>2</a:t>
            </a:fld>
            <a:endParaRPr lang="en-US" dirty="0"/>
          </a:p>
        </p:txBody>
      </p:sp>
      <p:sp>
        <p:nvSpPr>
          <p:cNvPr id="4" name="Footer Placeholder 3">
            <a:extLst>
              <a:ext uri="{FF2B5EF4-FFF2-40B4-BE49-F238E27FC236}">
                <a16:creationId xmlns:a16="http://schemas.microsoft.com/office/drawing/2014/main" id="{D2DA7000-D201-0B80-882F-99B03239E22A}"/>
              </a:ext>
            </a:extLst>
          </p:cNvPr>
          <p:cNvSpPr>
            <a:spLocks noGrp="1"/>
          </p:cNvSpPr>
          <p:nvPr>
            <p:ph type="ftr" sz="quarter" idx="11"/>
          </p:nvPr>
        </p:nvSpPr>
        <p:spPr/>
        <p:txBody>
          <a:bodyPr/>
          <a:lstStyle/>
          <a:p>
            <a:r>
              <a:rPr lang="en-US" dirty="0"/>
              <a:t>IPN-ESIT-Diseño de Mecanismos-Rodolfo Villalobos</a:t>
            </a:r>
          </a:p>
        </p:txBody>
      </p:sp>
    </p:spTree>
    <p:extLst>
      <p:ext uri="{BB962C8B-B14F-4D97-AF65-F5344CB8AC3E}">
        <p14:creationId xmlns:p14="http://schemas.microsoft.com/office/powerpoint/2010/main" val="237948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E80D76A-F5A2-A90A-5A3E-0DC953E5E7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665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34A12E-D1CA-F7C4-FA56-C3DC6E616E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55866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D57D549-AB63-6B19-B78B-83ABB8E51A05}"/>
              </a:ext>
            </a:extLst>
          </p:cNvPr>
          <p:cNvPicPr>
            <a:picLocks noChangeAspect="1"/>
          </p:cNvPicPr>
          <p:nvPr/>
        </p:nvPicPr>
        <p:blipFill rotWithShape="1">
          <a:blip r:embed="rId2"/>
          <a:srcRect l="35776" t="6437" r="4741" b="22299"/>
          <a:stretch/>
        </p:blipFill>
        <p:spPr>
          <a:xfrm>
            <a:off x="0" y="0"/>
            <a:ext cx="12192000" cy="6849317"/>
          </a:xfrm>
          <a:prstGeom prst="rect">
            <a:avLst/>
          </a:prstGeom>
        </p:spPr>
      </p:pic>
    </p:spTree>
    <p:extLst>
      <p:ext uri="{BB962C8B-B14F-4D97-AF65-F5344CB8AC3E}">
        <p14:creationId xmlns:p14="http://schemas.microsoft.com/office/powerpoint/2010/main" val="684603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237BC0-4FC7-52B7-2BE7-4540FF65AC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5207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E206-53A2-CB58-6ED4-7B6F042C4634}"/>
              </a:ext>
            </a:extLst>
          </p:cNvPr>
          <p:cNvSpPr>
            <a:spLocks noGrp="1"/>
          </p:cNvSpPr>
          <p:nvPr>
            <p:ph type="title"/>
          </p:nvPr>
        </p:nvSpPr>
        <p:spPr/>
        <p:txBody>
          <a:bodyPr/>
          <a:lstStyle/>
          <a:p>
            <a:r>
              <a:rPr lang="en-US" dirty="0">
                <a:cs typeface="Calibri Light"/>
              </a:rPr>
              <a:t>Dibujar 10 cm 10 cm de tela</a:t>
            </a:r>
            <a:endParaRPr lang="en-US" dirty="0"/>
          </a:p>
        </p:txBody>
      </p:sp>
      <p:sp>
        <p:nvSpPr>
          <p:cNvPr id="4" name="Footer Placeholder 3">
            <a:extLst>
              <a:ext uri="{FF2B5EF4-FFF2-40B4-BE49-F238E27FC236}">
                <a16:creationId xmlns:a16="http://schemas.microsoft.com/office/drawing/2014/main" id="{D4D142F9-8324-24BE-D318-69C28CE97764}"/>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77C15EB9-BE0E-65D8-0EEE-3AF33310A94A}"/>
              </a:ext>
            </a:extLst>
          </p:cNvPr>
          <p:cNvSpPr>
            <a:spLocks noGrp="1"/>
          </p:cNvSpPr>
          <p:nvPr>
            <p:ph type="sldNum" sz="quarter" idx="12"/>
          </p:nvPr>
        </p:nvSpPr>
        <p:spPr/>
        <p:txBody>
          <a:bodyPr/>
          <a:lstStyle/>
          <a:p>
            <a:fld id="{330EA680-D336-4FF7-8B7A-9848BB0A1C32}" type="slidenum">
              <a:rPr lang="en-US" smtClean="0"/>
              <a:t>24</a:t>
            </a:fld>
            <a:endParaRPr lang="en-US" dirty="0"/>
          </a:p>
        </p:txBody>
      </p:sp>
      <p:pic>
        <p:nvPicPr>
          <p:cNvPr id="23" name="Picture 23" descr="A picture containing calendar&#10;&#10;Description automatically generated">
            <a:extLst>
              <a:ext uri="{FF2B5EF4-FFF2-40B4-BE49-F238E27FC236}">
                <a16:creationId xmlns:a16="http://schemas.microsoft.com/office/drawing/2014/main" id="{D8D0450F-1FB5-224E-4E8A-DF55AA09C92F}"/>
              </a:ext>
            </a:extLst>
          </p:cNvPr>
          <p:cNvPicPr>
            <a:picLocks noChangeAspect="1"/>
          </p:cNvPicPr>
          <p:nvPr/>
        </p:nvPicPr>
        <p:blipFill>
          <a:blip r:embed="rId2"/>
          <a:stretch>
            <a:fillRect/>
          </a:stretch>
        </p:blipFill>
        <p:spPr>
          <a:xfrm>
            <a:off x="569343" y="1782232"/>
            <a:ext cx="3390181" cy="4573119"/>
          </a:xfrm>
          <a:prstGeom prst="rect">
            <a:avLst/>
          </a:prstGeom>
        </p:spPr>
      </p:pic>
      <p:pic>
        <p:nvPicPr>
          <p:cNvPr id="24" name="Picture 24" descr="A picture containing diagram&#10;&#10;Description automatically generated">
            <a:extLst>
              <a:ext uri="{FF2B5EF4-FFF2-40B4-BE49-F238E27FC236}">
                <a16:creationId xmlns:a16="http://schemas.microsoft.com/office/drawing/2014/main" id="{F0EBD659-1065-E266-C019-141707F19888}"/>
              </a:ext>
            </a:extLst>
          </p:cNvPr>
          <p:cNvPicPr>
            <a:picLocks noChangeAspect="1"/>
          </p:cNvPicPr>
          <p:nvPr/>
        </p:nvPicPr>
        <p:blipFill>
          <a:blip r:embed="rId3"/>
          <a:stretch>
            <a:fillRect/>
          </a:stretch>
        </p:blipFill>
        <p:spPr>
          <a:xfrm>
            <a:off x="5342626" y="2155896"/>
            <a:ext cx="5417388" cy="3610131"/>
          </a:xfrm>
          <a:prstGeom prst="rect">
            <a:avLst/>
          </a:prstGeom>
        </p:spPr>
      </p:pic>
    </p:spTree>
    <p:extLst>
      <p:ext uri="{BB962C8B-B14F-4D97-AF65-F5344CB8AC3E}">
        <p14:creationId xmlns:p14="http://schemas.microsoft.com/office/powerpoint/2010/main" val="1792552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94FC-E921-17DA-F0A5-39C0DCFDDACA}"/>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01809BA8-6933-3B07-779F-239253DC8830}"/>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9C1FDBAA-FB02-F4C9-55B9-27B884294BD5}"/>
              </a:ext>
            </a:extLst>
          </p:cNvPr>
          <p:cNvSpPr>
            <a:spLocks noGrp="1"/>
          </p:cNvSpPr>
          <p:nvPr>
            <p:ph type="sldNum" sz="quarter" idx="12"/>
          </p:nvPr>
        </p:nvSpPr>
        <p:spPr/>
        <p:txBody>
          <a:bodyPr/>
          <a:lstStyle/>
          <a:p>
            <a:fld id="{330EA680-D336-4FF7-8B7A-9848BB0A1C32}" type="slidenum">
              <a:rPr lang="en-US" smtClean="0"/>
              <a:t>25</a:t>
            </a:fld>
            <a:endParaRPr lang="en-US" dirty="0"/>
          </a:p>
        </p:txBody>
      </p:sp>
      <p:pic>
        <p:nvPicPr>
          <p:cNvPr id="9" name="Picture 9" descr="A screenshot of a computer&#10;&#10;Description automatically generated">
            <a:extLst>
              <a:ext uri="{FF2B5EF4-FFF2-40B4-BE49-F238E27FC236}">
                <a16:creationId xmlns:a16="http://schemas.microsoft.com/office/drawing/2014/main" id="{7CB788D1-0EA8-84F5-A8BE-55546A2EFB79}"/>
              </a:ext>
            </a:extLst>
          </p:cNvPr>
          <p:cNvPicPr>
            <a:picLocks noGrp="1" noChangeAspect="1"/>
          </p:cNvPicPr>
          <p:nvPr>
            <p:ph idx="1"/>
          </p:nvPr>
        </p:nvPicPr>
        <p:blipFill>
          <a:blip r:embed="rId2"/>
          <a:stretch>
            <a:fillRect/>
          </a:stretch>
        </p:blipFill>
        <p:spPr>
          <a:xfrm>
            <a:off x="627621" y="217541"/>
            <a:ext cx="10924822" cy="6138745"/>
          </a:xfrm>
        </p:spPr>
      </p:pic>
    </p:spTree>
    <p:extLst>
      <p:ext uri="{BB962C8B-B14F-4D97-AF65-F5344CB8AC3E}">
        <p14:creationId xmlns:p14="http://schemas.microsoft.com/office/powerpoint/2010/main" val="1930213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A9EEC25C-C6F2-BF82-B872-DFFF88DA22C9}"/>
              </a:ext>
            </a:extLst>
          </p:cNvPr>
          <p:cNvPicPr>
            <a:picLocks noGrp="1" noChangeAspect="1"/>
          </p:cNvPicPr>
          <p:nvPr>
            <p:ph idx="1"/>
          </p:nvPr>
        </p:nvPicPr>
        <p:blipFill>
          <a:blip r:embed="rId2"/>
          <a:stretch>
            <a:fillRect/>
          </a:stretch>
        </p:blipFill>
        <p:spPr>
          <a:xfrm>
            <a:off x="2320103" y="229365"/>
            <a:ext cx="6516624" cy="3633216"/>
          </a:xfrm>
        </p:spPr>
      </p:pic>
      <p:sp>
        <p:nvSpPr>
          <p:cNvPr id="4" name="Footer Placeholder 3">
            <a:extLst>
              <a:ext uri="{FF2B5EF4-FFF2-40B4-BE49-F238E27FC236}">
                <a16:creationId xmlns:a16="http://schemas.microsoft.com/office/drawing/2014/main" id="{58887D05-BDFE-FD2A-341B-DA1C3A31FF0C}"/>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9455E872-FF14-AE56-0768-A67C031AF4D9}"/>
              </a:ext>
            </a:extLst>
          </p:cNvPr>
          <p:cNvSpPr>
            <a:spLocks noGrp="1"/>
          </p:cNvSpPr>
          <p:nvPr>
            <p:ph type="sldNum" sz="quarter" idx="12"/>
          </p:nvPr>
        </p:nvSpPr>
        <p:spPr/>
        <p:txBody>
          <a:bodyPr/>
          <a:lstStyle/>
          <a:p>
            <a:fld id="{330EA680-D336-4FF7-8B7A-9848BB0A1C32}" type="slidenum">
              <a:rPr lang="en-US" smtClean="0"/>
              <a:t>26</a:t>
            </a:fld>
            <a:endParaRPr lang="en-US" dirty="0"/>
          </a:p>
        </p:txBody>
      </p:sp>
      <p:pic>
        <p:nvPicPr>
          <p:cNvPr id="7" name="Picture 7" descr="A picture containing diagram&#10;&#10;Description automatically generated">
            <a:extLst>
              <a:ext uri="{FF2B5EF4-FFF2-40B4-BE49-F238E27FC236}">
                <a16:creationId xmlns:a16="http://schemas.microsoft.com/office/drawing/2014/main" id="{FDD9EF05-64BC-DBD2-25B1-80436E185C2A}"/>
              </a:ext>
            </a:extLst>
          </p:cNvPr>
          <p:cNvPicPr>
            <a:picLocks noChangeAspect="1"/>
          </p:cNvPicPr>
          <p:nvPr/>
        </p:nvPicPr>
        <p:blipFill>
          <a:blip r:embed="rId3"/>
          <a:stretch>
            <a:fillRect/>
          </a:stretch>
        </p:blipFill>
        <p:spPr>
          <a:xfrm>
            <a:off x="4034287" y="4212362"/>
            <a:ext cx="3749614" cy="2142636"/>
          </a:xfrm>
          <a:prstGeom prst="rect">
            <a:avLst/>
          </a:prstGeom>
        </p:spPr>
      </p:pic>
      <p:sp>
        <p:nvSpPr>
          <p:cNvPr id="8" name="TextBox 7">
            <a:extLst>
              <a:ext uri="{FF2B5EF4-FFF2-40B4-BE49-F238E27FC236}">
                <a16:creationId xmlns:a16="http://schemas.microsoft.com/office/drawing/2014/main" id="{845CE153-C146-967C-2C08-174A55E3C2E5}"/>
              </a:ext>
            </a:extLst>
          </p:cNvPr>
          <p:cNvSpPr txBox="1"/>
          <p:nvPr/>
        </p:nvSpPr>
        <p:spPr>
          <a:xfrm>
            <a:off x="9110869" y="4721087"/>
            <a:ext cx="2451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Objetivo: Sacar un Monofilamento</a:t>
            </a:r>
            <a:endParaRPr lang="en-US" b="1" dirty="0"/>
          </a:p>
        </p:txBody>
      </p:sp>
    </p:spTree>
    <p:extLst>
      <p:ext uri="{BB962C8B-B14F-4D97-AF65-F5344CB8AC3E}">
        <p14:creationId xmlns:p14="http://schemas.microsoft.com/office/powerpoint/2010/main" val="316147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picture containing text, computer&#10;&#10;Description automatically generated">
            <a:extLst>
              <a:ext uri="{FF2B5EF4-FFF2-40B4-BE49-F238E27FC236}">
                <a16:creationId xmlns:a16="http://schemas.microsoft.com/office/drawing/2014/main" id="{1CB3F4C3-C1F5-E6FF-0468-E832D2A22E17}"/>
              </a:ext>
            </a:extLst>
          </p:cNvPr>
          <p:cNvPicPr>
            <a:picLocks noChangeAspect="1"/>
          </p:cNvPicPr>
          <p:nvPr/>
        </p:nvPicPr>
        <p:blipFill>
          <a:blip r:embed="rId2"/>
          <a:stretch>
            <a:fillRect/>
          </a:stretch>
        </p:blipFill>
        <p:spPr>
          <a:xfrm>
            <a:off x="246297" y="535640"/>
            <a:ext cx="2932211" cy="1721297"/>
          </a:xfrm>
          <a:prstGeom prst="rect">
            <a:avLst/>
          </a:prstGeom>
        </p:spPr>
      </p:pic>
      <p:pic>
        <p:nvPicPr>
          <p:cNvPr id="4" name="Picture 4" descr="Icon&#10;&#10;Description automatically generated">
            <a:extLst>
              <a:ext uri="{FF2B5EF4-FFF2-40B4-BE49-F238E27FC236}">
                <a16:creationId xmlns:a16="http://schemas.microsoft.com/office/drawing/2014/main" id="{88FECC27-C132-0567-493E-6D0E120AA607}"/>
              </a:ext>
            </a:extLst>
          </p:cNvPr>
          <p:cNvPicPr>
            <a:picLocks noChangeAspect="1"/>
          </p:cNvPicPr>
          <p:nvPr/>
        </p:nvPicPr>
        <p:blipFill>
          <a:blip r:embed="rId3"/>
          <a:stretch>
            <a:fillRect/>
          </a:stretch>
        </p:blipFill>
        <p:spPr>
          <a:xfrm>
            <a:off x="4974716" y="891911"/>
            <a:ext cx="1097280" cy="1097280"/>
          </a:xfrm>
          <a:prstGeom prst="rect">
            <a:avLst/>
          </a:prstGeom>
        </p:spPr>
      </p:pic>
      <p:pic>
        <p:nvPicPr>
          <p:cNvPr id="7" name="Picture 7" descr="Diagram&#10;&#10;Description automatically generated">
            <a:extLst>
              <a:ext uri="{FF2B5EF4-FFF2-40B4-BE49-F238E27FC236}">
                <a16:creationId xmlns:a16="http://schemas.microsoft.com/office/drawing/2014/main" id="{DA2C0B71-231E-777D-27E5-82A54862CC6F}"/>
              </a:ext>
            </a:extLst>
          </p:cNvPr>
          <p:cNvPicPr>
            <a:picLocks noChangeAspect="1"/>
          </p:cNvPicPr>
          <p:nvPr/>
        </p:nvPicPr>
        <p:blipFill>
          <a:blip r:embed="rId4"/>
          <a:stretch>
            <a:fillRect/>
          </a:stretch>
        </p:blipFill>
        <p:spPr>
          <a:xfrm>
            <a:off x="246297" y="5005695"/>
            <a:ext cx="2239728" cy="1523344"/>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644E1048-B381-2686-6A63-AA1DE3AA958B}"/>
              </a:ext>
            </a:extLst>
          </p:cNvPr>
          <p:cNvPicPr>
            <a:picLocks noChangeAspect="1"/>
          </p:cNvPicPr>
          <p:nvPr/>
        </p:nvPicPr>
        <p:blipFill>
          <a:blip r:embed="rId5"/>
          <a:stretch>
            <a:fillRect/>
          </a:stretch>
        </p:blipFill>
        <p:spPr>
          <a:xfrm>
            <a:off x="3998155" y="3489202"/>
            <a:ext cx="1600200" cy="1600200"/>
          </a:xfrm>
          <a:prstGeom prst="rect">
            <a:avLst/>
          </a:prstGeom>
        </p:spPr>
      </p:pic>
      <p:sp>
        <p:nvSpPr>
          <p:cNvPr id="3" name="Content Placeholder 2">
            <a:extLst>
              <a:ext uri="{FF2B5EF4-FFF2-40B4-BE49-F238E27FC236}">
                <a16:creationId xmlns:a16="http://schemas.microsoft.com/office/drawing/2014/main" id="{3C9645F3-7F65-32BD-BE2A-788D4D0832A9}"/>
              </a:ext>
            </a:extLst>
          </p:cNvPr>
          <p:cNvSpPr>
            <a:spLocks noGrp="1"/>
          </p:cNvSpPr>
          <p:nvPr>
            <p:ph idx="1"/>
          </p:nvPr>
        </p:nvSpPr>
        <p:spPr>
          <a:xfrm>
            <a:off x="6750346" y="2871982"/>
            <a:ext cx="4542966" cy="3181684"/>
          </a:xfrm>
        </p:spPr>
        <p:txBody>
          <a:bodyPr vert="horz" lIns="91440" tIns="45720" rIns="91440" bIns="45720" rtlCol="0" anchor="t">
            <a:normAutofit/>
          </a:bodyPr>
          <a:lstStyle/>
          <a:p>
            <a:r>
              <a:rPr lang="en-US" sz="1500" b="1" i="1" dirty="0">
                <a:latin typeface="Calibri"/>
                <a:cs typeface="Calibri"/>
              </a:rPr>
              <a:t>Diseño</a:t>
            </a:r>
            <a:r>
              <a:rPr lang="en-US" sz="1500" dirty="0">
                <a:latin typeface="Calibri"/>
                <a:cs typeface="Calibri"/>
              </a:rPr>
              <a:t>:</a:t>
            </a:r>
            <a:r>
              <a:rPr lang="en-US" sz="1500" dirty="0">
                <a:latin typeface="Calibri"/>
                <a:ea typeface="+mn-lt"/>
                <a:cs typeface="+mn-lt"/>
              </a:rPr>
              <a:t> Actividad creativa que tiene por fin proyectar objetos que sean útiles y estéticos.</a:t>
            </a:r>
            <a:endParaRPr lang="en-US" sz="1500" dirty="0">
              <a:latin typeface="Calibri"/>
              <a:cs typeface="Calibri"/>
            </a:endParaRPr>
          </a:p>
          <a:p>
            <a:r>
              <a:rPr lang="en-US" sz="1500" b="1" i="1" dirty="0">
                <a:latin typeface="Calibri"/>
                <a:cs typeface="Calibri"/>
              </a:rPr>
              <a:t>Mecanismo</a:t>
            </a:r>
            <a:r>
              <a:rPr lang="en-US" sz="1500" dirty="0">
                <a:latin typeface="Calibri"/>
                <a:cs typeface="Calibri"/>
              </a:rPr>
              <a:t>: Conjunto de piezas o elementos que ajustados entre sí y empleando energía mecánica hacen un trabajo o cumplen una función.</a:t>
            </a:r>
          </a:p>
          <a:p>
            <a:r>
              <a:rPr lang="en-US" sz="1500" b="1" dirty="0">
                <a:latin typeface="Calibri"/>
                <a:cs typeface="Calibri"/>
              </a:rPr>
              <a:t>C</a:t>
            </a:r>
            <a:r>
              <a:rPr lang="en-US" sz="1500" b="1" i="1" dirty="0">
                <a:latin typeface="Calibri"/>
                <a:cs typeface="Calibri"/>
              </a:rPr>
              <a:t>omputadora</a:t>
            </a:r>
            <a:r>
              <a:rPr lang="en-US" sz="1500" b="1" dirty="0">
                <a:latin typeface="Calibri"/>
                <a:cs typeface="Calibri"/>
              </a:rPr>
              <a:t>:</a:t>
            </a:r>
            <a:r>
              <a:rPr lang="en-US" sz="1500" dirty="0">
                <a:latin typeface="Calibri"/>
                <a:cs typeface="Calibri"/>
              </a:rPr>
              <a:t> maquina electronica capaz de manejar la información tal como operaciones matematicas, asi como logicas,apoyado por programas informaticos.</a:t>
            </a:r>
          </a:p>
          <a:p>
            <a:r>
              <a:rPr lang="en-US" sz="1500" b="1" i="1" dirty="0">
                <a:latin typeface="Calibri"/>
                <a:cs typeface="Calibri"/>
              </a:rPr>
              <a:t>AutoCad</a:t>
            </a:r>
            <a:r>
              <a:rPr lang="en-US" sz="1500" dirty="0">
                <a:latin typeface="Calibri"/>
                <a:cs typeface="Calibri"/>
              </a:rPr>
              <a:t>: Software de diseño asistido por computadora utilizado para dibujos en 2D y modelado en 3D.</a:t>
            </a:r>
          </a:p>
          <a:p>
            <a:endParaRPr lang="en-US" sz="1500" dirty="0">
              <a:latin typeface="Calibri"/>
              <a:cs typeface="Calibri"/>
            </a:endParaRPr>
          </a:p>
          <a:p>
            <a:endParaRPr lang="en-US" sz="1500" dirty="0">
              <a:latin typeface="Calibri"/>
              <a:cs typeface="Calibri"/>
            </a:endParaRPr>
          </a:p>
        </p:txBody>
      </p:sp>
      <p:sp>
        <p:nvSpPr>
          <p:cNvPr id="5" name="Slide Number Placeholder 4">
            <a:extLst>
              <a:ext uri="{FF2B5EF4-FFF2-40B4-BE49-F238E27FC236}">
                <a16:creationId xmlns:a16="http://schemas.microsoft.com/office/drawing/2014/main" id="{C919B1E3-99A2-BE7E-CE16-FE7705ED4FFC}"/>
              </a:ext>
            </a:extLst>
          </p:cNvPr>
          <p:cNvSpPr>
            <a:spLocks noGrp="1"/>
          </p:cNvSpPr>
          <p:nvPr>
            <p:ph type="sldNum" sz="quarter" idx="12"/>
          </p:nvPr>
        </p:nvSpPr>
        <p:spPr/>
        <p:txBody>
          <a:bodyPr/>
          <a:lstStyle/>
          <a:p>
            <a:fld id="{330EA680-D336-4FF7-8B7A-9848BB0A1C32}" type="slidenum">
              <a:rPr lang="en-US" smtClean="0"/>
              <a:t>3</a:t>
            </a:fld>
            <a:endParaRPr lang="en-US" dirty="0"/>
          </a:p>
        </p:txBody>
      </p:sp>
      <p:sp>
        <p:nvSpPr>
          <p:cNvPr id="2" name="Footer Placeholder 1">
            <a:extLst>
              <a:ext uri="{FF2B5EF4-FFF2-40B4-BE49-F238E27FC236}">
                <a16:creationId xmlns:a16="http://schemas.microsoft.com/office/drawing/2014/main" id="{F18D111A-CD53-00A5-C522-EB46F67BCCAF}"/>
              </a:ext>
            </a:extLst>
          </p:cNvPr>
          <p:cNvSpPr>
            <a:spLocks noGrp="1"/>
          </p:cNvSpPr>
          <p:nvPr>
            <p:ph type="ftr" sz="quarter" idx="11"/>
          </p:nvPr>
        </p:nvSpPr>
        <p:spPr/>
        <p:txBody>
          <a:bodyPr/>
          <a:lstStyle/>
          <a:p>
            <a:r>
              <a:rPr lang="en-US" dirty="0"/>
              <a:t>IPN-ESIT-Diseño de Mecanismos-Rodolfo Villalobos</a:t>
            </a:r>
          </a:p>
        </p:txBody>
      </p:sp>
    </p:spTree>
    <p:extLst>
      <p:ext uri="{BB962C8B-B14F-4D97-AF65-F5344CB8AC3E}">
        <p14:creationId xmlns:p14="http://schemas.microsoft.com/office/powerpoint/2010/main" val="331239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04B2-5253-7035-E700-6F4B555CC922}"/>
              </a:ext>
            </a:extLst>
          </p:cNvPr>
          <p:cNvSpPr>
            <a:spLocks noGrp="1"/>
          </p:cNvSpPr>
          <p:nvPr>
            <p:ph type="title"/>
          </p:nvPr>
        </p:nvSpPr>
        <p:spPr/>
        <p:txBody>
          <a:bodyPr/>
          <a:lstStyle/>
          <a:p>
            <a:r>
              <a:rPr lang="en-US" b="1" i="1" dirty="0">
                <a:cs typeface="Calibri Light"/>
              </a:rPr>
              <a:t>Lista de mecanismos</a:t>
            </a:r>
            <a:endParaRPr lang="en-US" b="1" i="1" dirty="0"/>
          </a:p>
        </p:txBody>
      </p:sp>
      <p:sp>
        <p:nvSpPr>
          <p:cNvPr id="3" name="Content Placeholder 2">
            <a:extLst>
              <a:ext uri="{FF2B5EF4-FFF2-40B4-BE49-F238E27FC236}">
                <a16:creationId xmlns:a16="http://schemas.microsoft.com/office/drawing/2014/main" id="{40E93440-41B5-B3E3-8F43-029623F2D715}"/>
              </a:ext>
            </a:extLst>
          </p:cNvPr>
          <p:cNvSpPr>
            <a:spLocks noGrp="1"/>
          </p:cNvSpPr>
          <p:nvPr>
            <p:ph idx="1"/>
          </p:nvPr>
        </p:nvSpPr>
        <p:spPr/>
        <p:txBody>
          <a:bodyPr vert="horz" lIns="91440" tIns="45720" rIns="91440" bIns="45720" rtlCol="0" anchor="t">
            <a:normAutofit fontScale="55000" lnSpcReduction="20000"/>
          </a:bodyPr>
          <a:lstStyle/>
          <a:p>
            <a:pPr algn="just"/>
            <a:r>
              <a:rPr lang="en-US" dirty="0">
                <a:cs typeface="Calibri"/>
              </a:rPr>
              <a:t>Transmisión lineal (poleas,palancas): Transmite el movimiento, fuerza y potencia por un motor de manera lineal a otro punto</a:t>
            </a:r>
            <a:endParaRPr lang="en-US" dirty="0"/>
          </a:p>
          <a:p>
            <a:pPr algn="just"/>
            <a:r>
              <a:rPr lang="en-US" dirty="0">
                <a:cs typeface="Calibri"/>
              </a:rPr>
              <a:t>Mecanismos de transmisión circular: en este caso, el elemento de entrada y el elemento de salida tienen movimiento circular. Ejemplo: Los sistemas de engranajes.</a:t>
            </a:r>
            <a:endParaRPr lang="en-US" dirty="0">
              <a:ea typeface="Calibri"/>
              <a:cs typeface="Calibri"/>
            </a:endParaRPr>
          </a:p>
          <a:p>
            <a:pPr algn="just"/>
            <a:r>
              <a:rPr lang="en-US" dirty="0">
                <a:cs typeface="Calibri"/>
              </a:rPr>
              <a:t>Mecanismos de transmisión lineal: en este caso, el elemento de entrada y el elemento de salida tienen movimiento lineal. Ejemplo: La palanca.</a:t>
            </a:r>
            <a:endParaRPr lang="en-US" dirty="0">
              <a:ea typeface="Calibri"/>
              <a:cs typeface="Calibri"/>
            </a:endParaRPr>
          </a:p>
          <a:p>
            <a:pPr algn="just"/>
            <a:r>
              <a:rPr lang="en-US" dirty="0">
                <a:ea typeface="Calibri"/>
                <a:cs typeface="Calibri"/>
              </a:rPr>
              <a:t>Sistema de deposito unitario:</a:t>
            </a:r>
            <a:r>
              <a:rPr lang="en-US" dirty="0">
                <a:ea typeface="+mn-lt"/>
                <a:cs typeface="+mn-lt"/>
              </a:rPr>
              <a:t>está fabricado de tal manera que todos los elementos que lo componen, estan posicionados en una sola unidad</a:t>
            </a:r>
          </a:p>
          <a:p>
            <a:pPr algn="just"/>
            <a:r>
              <a:rPr lang="en-US" dirty="0">
                <a:ea typeface="Calibri"/>
                <a:cs typeface="Calibri"/>
              </a:rPr>
              <a:t>El sistema biela-manivela es un mecanismo articulado plano constituido por cuatro elementos: soporte, manivela, biela y pistón. El objetivo de este mecanismo es transformar un movimiento rectilíneo en otro circular oviceversa.</a:t>
            </a:r>
          </a:p>
          <a:p>
            <a:pPr algn="just"/>
            <a:r>
              <a:rPr lang="en-US" dirty="0">
                <a:ea typeface="+mn-lt"/>
                <a:cs typeface="+mn-lt"/>
              </a:rPr>
              <a:t>Mecanismos de transmisión circular: Son los que llevan a cabo el movimiento por medio de un sistema dpoleas con correa, por ruedas de fricción,  un tren de poleas, de un tornillo, con engranes o ruedas dental</a:t>
            </a:r>
            <a:endParaRPr lang="en-US" dirty="0">
              <a:ea typeface="Calibri" panose="020F0502020204030204"/>
              <a:cs typeface="Calibri"/>
            </a:endParaRPr>
          </a:p>
          <a:p>
            <a:pPr algn="just"/>
            <a:r>
              <a:rPr lang="en-US" dirty="0">
                <a:ea typeface="Calibri" panose="020F0502020204030204"/>
                <a:cs typeface="Calibri"/>
              </a:rPr>
              <a:t>En el motor del automóvil el conjunto del pistón, biela y cigüeñal, tiene la doble misión de transmitir la fuerza originada en la combustión y transformar el movimiento alternativo del pistón en movimiento de rotación en el cigüeña.</a:t>
            </a:r>
          </a:p>
          <a:p>
            <a:pPr algn="just"/>
            <a:r>
              <a:rPr lang="en-US" dirty="0">
                <a:ea typeface="Calibri" panose="020F0502020204030204"/>
                <a:cs typeface="Calibri"/>
              </a:rPr>
              <a:t>Mecanismo de transmision de movimiento: son mecanismos que transmiten el movimiento,fuerza y potencia de un punto a otro sin cambiar la naturaleza de este</a:t>
            </a:r>
          </a:p>
          <a:p>
            <a:pPr algn="just"/>
            <a:r>
              <a:rPr lang="en-US" dirty="0">
                <a:ea typeface="Calibri" panose="020F0502020204030204"/>
                <a:cs typeface="Calibri"/>
              </a:rPr>
              <a:t>Transmisión circular lineal: Mediante levas, excentricas o conjuntos de biela-manivela, se transforma el giro del motor en desplazamiento vaiven. </a:t>
            </a:r>
          </a:p>
        </p:txBody>
      </p:sp>
      <p:sp>
        <p:nvSpPr>
          <p:cNvPr id="5" name="Slide Number Placeholder 4">
            <a:extLst>
              <a:ext uri="{FF2B5EF4-FFF2-40B4-BE49-F238E27FC236}">
                <a16:creationId xmlns:a16="http://schemas.microsoft.com/office/drawing/2014/main" id="{67E848EF-310C-C3D4-DA6E-3EBBA1763389}"/>
              </a:ext>
            </a:extLst>
          </p:cNvPr>
          <p:cNvSpPr>
            <a:spLocks noGrp="1"/>
          </p:cNvSpPr>
          <p:nvPr>
            <p:ph type="sldNum" sz="quarter" idx="12"/>
          </p:nvPr>
        </p:nvSpPr>
        <p:spPr/>
        <p:txBody>
          <a:bodyPr/>
          <a:lstStyle/>
          <a:p>
            <a:fld id="{330EA680-D336-4FF7-8B7A-9848BB0A1C32}" type="slidenum">
              <a:rPr lang="en-US" smtClean="0"/>
              <a:t>4</a:t>
            </a:fld>
            <a:endParaRPr lang="en-US" dirty="0"/>
          </a:p>
        </p:txBody>
      </p:sp>
      <p:sp>
        <p:nvSpPr>
          <p:cNvPr id="4" name="Footer Placeholder 3">
            <a:extLst>
              <a:ext uri="{FF2B5EF4-FFF2-40B4-BE49-F238E27FC236}">
                <a16:creationId xmlns:a16="http://schemas.microsoft.com/office/drawing/2014/main" id="{343FC065-25FD-1957-119B-DBF6D86399C0}"/>
              </a:ext>
            </a:extLst>
          </p:cNvPr>
          <p:cNvSpPr>
            <a:spLocks noGrp="1"/>
          </p:cNvSpPr>
          <p:nvPr>
            <p:ph type="ftr" sz="quarter" idx="11"/>
          </p:nvPr>
        </p:nvSpPr>
        <p:spPr/>
        <p:txBody>
          <a:bodyPr/>
          <a:lstStyle/>
          <a:p>
            <a:r>
              <a:rPr lang="en-US" dirty="0"/>
              <a:t>IPN-ESIT-Diseño de Mecanismos-Rodolfo Villalobos</a:t>
            </a:r>
          </a:p>
        </p:txBody>
      </p:sp>
    </p:spTree>
    <p:extLst>
      <p:ext uri="{BB962C8B-B14F-4D97-AF65-F5344CB8AC3E}">
        <p14:creationId xmlns:p14="http://schemas.microsoft.com/office/powerpoint/2010/main" val="2546341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1D318028-325E-D08E-CFF7-021D9C20FDCE}"/>
              </a:ext>
            </a:extLst>
          </p:cNvPr>
          <p:cNvPicPr>
            <a:picLocks noGrp="1" noChangeAspect="1"/>
          </p:cNvPicPr>
          <p:nvPr>
            <p:ph idx="1"/>
          </p:nvPr>
        </p:nvPicPr>
        <p:blipFill>
          <a:blip r:embed="rId2"/>
          <a:stretch>
            <a:fillRect/>
          </a:stretch>
        </p:blipFill>
        <p:spPr>
          <a:xfrm>
            <a:off x="502215" y="2398613"/>
            <a:ext cx="2025805" cy="1324208"/>
          </a:xfrm>
        </p:spPr>
      </p:pic>
      <p:pic>
        <p:nvPicPr>
          <p:cNvPr id="5" name="Picture 5" descr="A picture containing text, electronics, iPod&#10;&#10;Description automatically generated">
            <a:extLst>
              <a:ext uri="{FF2B5EF4-FFF2-40B4-BE49-F238E27FC236}">
                <a16:creationId xmlns:a16="http://schemas.microsoft.com/office/drawing/2014/main" id="{E58C6A00-DFA2-9027-E8A1-9A176CB401B8}"/>
              </a:ext>
            </a:extLst>
          </p:cNvPr>
          <p:cNvPicPr>
            <a:picLocks noChangeAspect="1"/>
          </p:cNvPicPr>
          <p:nvPr/>
        </p:nvPicPr>
        <p:blipFill>
          <a:blip r:embed="rId3"/>
          <a:stretch>
            <a:fillRect/>
          </a:stretch>
        </p:blipFill>
        <p:spPr>
          <a:xfrm>
            <a:off x="2836456" y="2022264"/>
            <a:ext cx="2743200" cy="1219200"/>
          </a:xfrm>
          <a:prstGeom prst="rect">
            <a:avLst/>
          </a:prstGeom>
        </p:spPr>
      </p:pic>
      <p:pic>
        <p:nvPicPr>
          <p:cNvPr id="2" name="Picture 2">
            <a:extLst>
              <a:ext uri="{FF2B5EF4-FFF2-40B4-BE49-F238E27FC236}">
                <a16:creationId xmlns:a16="http://schemas.microsoft.com/office/drawing/2014/main" id="{2E57CFCD-C22C-C615-51E6-8C2C3503A1E1}"/>
              </a:ext>
            </a:extLst>
          </p:cNvPr>
          <p:cNvPicPr>
            <a:picLocks noChangeAspect="1"/>
          </p:cNvPicPr>
          <p:nvPr/>
        </p:nvPicPr>
        <p:blipFill>
          <a:blip r:embed="rId4"/>
          <a:stretch>
            <a:fillRect/>
          </a:stretch>
        </p:blipFill>
        <p:spPr>
          <a:xfrm>
            <a:off x="619270" y="348598"/>
            <a:ext cx="1614311" cy="1721821"/>
          </a:xfrm>
          <a:prstGeom prst="rect">
            <a:avLst/>
          </a:prstGeom>
        </p:spPr>
      </p:pic>
      <p:pic>
        <p:nvPicPr>
          <p:cNvPr id="7" name="Picture 7" descr="Diagram&#10;&#10;Description automatically generated">
            <a:extLst>
              <a:ext uri="{FF2B5EF4-FFF2-40B4-BE49-F238E27FC236}">
                <a16:creationId xmlns:a16="http://schemas.microsoft.com/office/drawing/2014/main" id="{202F4EDD-6619-D939-5D43-90E3D21A36C6}"/>
              </a:ext>
            </a:extLst>
          </p:cNvPr>
          <p:cNvPicPr>
            <a:picLocks noChangeAspect="1"/>
          </p:cNvPicPr>
          <p:nvPr/>
        </p:nvPicPr>
        <p:blipFill>
          <a:blip r:embed="rId5"/>
          <a:stretch>
            <a:fillRect/>
          </a:stretch>
        </p:blipFill>
        <p:spPr>
          <a:xfrm>
            <a:off x="2606012" y="467920"/>
            <a:ext cx="2194932" cy="1283505"/>
          </a:xfrm>
          <a:prstGeom prst="rect">
            <a:avLst/>
          </a:prstGeom>
        </p:spPr>
      </p:pic>
      <p:pic>
        <p:nvPicPr>
          <p:cNvPr id="3" name="Picture 7">
            <a:extLst>
              <a:ext uri="{FF2B5EF4-FFF2-40B4-BE49-F238E27FC236}">
                <a16:creationId xmlns:a16="http://schemas.microsoft.com/office/drawing/2014/main" id="{3EF7A923-1274-2B15-0302-04C9CAC029C7}"/>
              </a:ext>
            </a:extLst>
          </p:cNvPr>
          <p:cNvPicPr>
            <a:picLocks noChangeAspect="1"/>
          </p:cNvPicPr>
          <p:nvPr/>
        </p:nvPicPr>
        <p:blipFill>
          <a:blip r:embed="rId6"/>
          <a:stretch>
            <a:fillRect/>
          </a:stretch>
        </p:blipFill>
        <p:spPr>
          <a:xfrm>
            <a:off x="4993613" y="247759"/>
            <a:ext cx="2432756" cy="1621838"/>
          </a:xfrm>
          <a:prstGeom prst="rect">
            <a:avLst/>
          </a:prstGeom>
        </p:spPr>
      </p:pic>
      <p:pic>
        <p:nvPicPr>
          <p:cNvPr id="8" name="Picture 8">
            <a:extLst>
              <a:ext uri="{FF2B5EF4-FFF2-40B4-BE49-F238E27FC236}">
                <a16:creationId xmlns:a16="http://schemas.microsoft.com/office/drawing/2014/main" id="{DD87DE91-B79E-F3B0-63C4-065F359F5832}"/>
              </a:ext>
            </a:extLst>
          </p:cNvPr>
          <p:cNvPicPr>
            <a:picLocks noChangeAspect="1"/>
          </p:cNvPicPr>
          <p:nvPr/>
        </p:nvPicPr>
        <p:blipFill>
          <a:blip r:embed="rId7"/>
          <a:stretch>
            <a:fillRect/>
          </a:stretch>
        </p:blipFill>
        <p:spPr>
          <a:xfrm>
            <a:off x="7618425" y="-1794"/>
            <a:ext cx="2133600" cy="2133600"/>
          </a:xfrm>
          <a:prstGeom prst="rect">
            <a:avLst/>
          </a:prstGeom>
        </p:spPr>
      </p:pic>
      <p:pic>
        <p:nvPicPr>
          <p:cNvPr id="9" name="Picture 9">
            <a:extLst>
              <a:ext uri="{FF2B5EF4-FFF2-40B4-BE49-F238E27FC236}">
                <a16:creationId xmlns:a16="http://schemas.microsoft.com/office/drawing/2014/main" id="{E32C7866-F689-0CB2-4543-2E262E33E0C3}"/>
              </a:ext>
            </a:extLst>
          </p:cNvPr>
          <p:cNvPicPr>
            <a:picLocks noChangeAspect="1"/>
          </p:cNvPicPr>
          <p:nvPr/>
        </p:nvPicPr>
        <p:blipFill>
          <a:blip r:embed="rId8"/>
          <a:stretch>
            <a:fillRect/>
          </a:stretch>
        </p:blipFill>
        <p:spPr>
          <a:xfrm>
            <a:off x="9862498" y="76274"/>
            <a:ext cx="2333625" cy="1962150"/>
          </a:xfrm>
          <a:prstGeom prst="rect">
            <a:avLst/>
          </a:prstGeom>
        </p:spPr>
      </p:pic>
      <p:pic>
        <p:nvPicPr>
          <p:cNvPr id="10" name="Picture 10" descr="Diagram&#10;&#10;Description automatically generated">
            <a:extLst>
              <a:ext uri="{FF2B5EF4-FFF2-40B4-BE49-F238E27FC236}">
                <a16:creationId xmlns:a16="http://schemas.microsoft.com/office/drawing/2014/main" id="{95366C59-4AB9-7C88-BC8B-52A88E8A1229}"/>
              </a:ext>
            </a:extLst>
          </p:cNvPr>
          <p:cNvPicPr>
            <a:picLocks noChangeAspect="1"/>
          </p:cNvPicPr>
          <p:nvPr/>
        </p:nvPicPr>
        <p:blipFill>
          <a:blip r:embed="rId9"/>
          <a:stretch>
            <a:fillRect/>
          </a:stretch>
        </p:blipFill>
        <p:spPr>
          <a:xfrm>
            <a:off x="6959753" y="2267387"/>
            <a:ext cx="2460978" cy="1695994"/>
          </a:xfrm>
          <a:prstGeom prst="rect">
            <a:avLst/>
          </a:prstGeom>
        </p:spPr>
      </p:pic>
      <p:pic>
        <p:nvPicPr>
          <p:cNvPr id="6" name="Picture 10" descr="Diagram, engineering drawing&#10;&#10;Description automatically generated">
            <a:extLst>
              <a:ext uri="{FF2B5EF4-FFF2-40B4-BE49-F238E27FC236}">
                <a16:creationId xmlns:a16="http://schemas.microsoft.com/office/drawing/2014/main" id="{1EF777D4-4581-3362-39FA-20CE7DA6B3AB}"/>
              </a:ext>
            </a:extLst>
          </p:cNvPr>
          <p:cNvPicPr>
            <a:picLocks noChangeAspect="1"/>
          </p:cNvPicPr>
          <p:nvPr/>
        </p:nvPicPr>
        <p:blipFill>
          <a:blip r:embed="rId10"/>
          <a:stretch>
            <a:fillRect/>
          </a:stretch>
        </p:blipFill>
        <p:spPr>
          <a:xfrm rot="5400000">
            <a:off x="5114807" y="2457444"/>
            <a:ext cx="2508016" cy="1331632"/>
          </a:xfrm>
          <a:prstGeom prst="rect">
            <a:avLst/>
          </a:prstGeom>
        </p:spPr>
      </p:pic>
      <p:pic>
        <p:nvPicPr>
          <p:cNvPr id="11" name="Picture 11">
            <a:extLst>
              <a:ext uri="{FF2B5EF4-FFF2-40B4-BE49-F238E27FC236}">
                <a16:creationId xmlns:a16="http://schemas.microsoft.com/office/drawing/2014/main" id="{55A5DB4C-28BC-F3BC-653C-00DE56367BB1}"/>
              </a:ext>
            </a:extLst>
          </p:cNvPr>
          <p:cNvPicPr>
            <a:picLocks noChangeAspect="1"/>
          </p:cNvPicPr>
          <p:nvPr/>
        </p:nvPicPr>
        <p:blipFill>
          <a:blip r:embed="rId11"/>
          <a:stretch>
            <a:fillRect/>
          </a:stretch>
        </p:blipFill>
        <p:spPr>
          <a:xfrm>
            <a:off x="387585" y="4096808"/>
            <a:ext cx="2743200" cy="1543050"/>
          </a:xfrm>
          <a:prstGeom prst="rect">
            <a:avLst/>
          </a:prstGeom>
        </p:spPr>
      </p:pic>
      <p:pic>
        <p:nvPicPr>
          <p:cNvPr id="12" name="Picture 12">
            <a:extLst>
              <a:ext uri="{FF2B5EF4-FFF2-40B4-BE49-F238E27FC236}">
                <a16:creationId xmlns:a16="http://schemas.microsoft.com/office/drawing/2014/main" id="{930FE7A1-2C4A-476A-1C19-F3AC8FD2CCF7}"/>
              </a:ext>
            </a:extLst>
          </p:cNvPr>
          <p:cNvPicPr>
            <a:picLocks noChangeAspect="1"/>
          </p:cNvPicPr>
          <p:nvPr/>
        </p:nvPicPr>
        <p:blipFill>
          <a:blip r:embed="rId12"/>
          <a:stretch>
            <a:fillRect/>
          </a:stretch>
        </p:blipFill>
        <p:spPr>
          <a:xfrm>
            <a:off x="3201713" y="4306975"/>
            <a:ext cx="1104015" cy="1121735"/>
          </a:xfrm>
          <a:prstGeom prst="rect">
            <a:avLst/>
          </a:prstGeom>
        </p:spPr>
      </p:pic>
      <p:pic>
        <p:nvPicPr>
          <p:cNvPr id="13" name="Picture 13">
            <a:extLst>
              <a:ext uri="{FF2B5EF4-FFF2-40B4-BE49-F238E27FC236}">
                <a16:creationId xmlns:a16="http://schemas.microsoft.com/office/drawing/2014/main" id="{7ECC9915-4C01-F2E9-273C-F93DF8D98987}"/>
              </a:ext>
            </a:extLst>
          </p:cNvPr>
          <p:cNvPicPr>
            <a:picLocks noChangeAspect="1"/>
          </p:cNvPicPr>
          <p:nvPr/>
        </p:nvPicPr>
        <p:blipFill>
          <a:blip r:embed="rId13"/>
          <a:stretch>
            <a:fillRect/>
          </a:stretch>
        </p:blipFill>
        <p:spPr>
          <a:xfrm>
            <a:off x="4547300" y="4269234"/>
            <a:ext cx="1416756" cy="1416756"/>
          </a:xfrm>
          <a:prstGeom prst="rect">
            <a:avLst/>
          </a:prstGeom>
        </p:spPr>
      </p:pic>
      <p:pic>
        <p:nvPicPr>
          <p:cNvPr id="14" name="Picture 14" descr="A picture containing icon&#10;&#10;Description automatically generated">
            <a:extLst>
              <a:ext uri="{FF2B5EF4-FFF2-40B4-BE49-F238E27FC236}">
                <a16:creationId xmlns:a16="http://schemas.microsoft.com/office/drawing/2014/main" id="{5D242D61-083D-6B6B-8C7D-0200C6DB650D}"/>
              </a:ext>
            </a:extLst>
          </p:cNvPr>
          <p:cNvPicPr>
            <a:picLocks noChangeAspect="1"/>
          </p:cNvPicPr>
          <p:nvPr/>
        </p:nvPicPr>
        <p:blipFill>
          <a:blip r:embed="rId14"/>
          <a:stretch>
            <a:fillRect/>
          </a:stretch>
        </p:blipFill>
        <p:spPr>
          <a:xfrm>
            <a:off x="7626256" y="4100693"/>
            <a:ext cx="1290084" cy="1010435"/>
          </a:xfrm>
          <a:prstGeom prst="rect">
            <a:avLst/>
          </a:prstGeom>
        </p:spPr>
      </p:pic>
      <p:pic>
        <p:nvPicPr>
          <p:cNvPr id="15" name="Picture 14">
            <a:extLst>
              <a:ext uri="{FF2B5EF4-FFF2-40B4-BE49-F238E27FC236}">
                <a16:creationId xmlns:a16="http://schemas.microsoft.com/office/drawing/2014/main" id="{77DAB948-C6B5-2AC7-60A2-8B79FAED19D6}"/>
              </a:ext>
            </a:extLst>
          </p:cNvPr>
          <p:cNvPicPr>
            <a:picLocks noChangeAspect="1"/>
          </p:cNvPicPr>
          <p:nvPr/>
        </p:nvPicPr>
        <p:blipFill>
          <a:blip r:embed="rId15"/>
          <a:stretch>
            <a:fillRect/>
          </a:stretch>
        </p:blipFill>
        <p:spPr>
          <a:xfrm>
            <a:off x="4800425" y="5683102"/>
            <a:ext cx="1290084" cy="1071266"/>
          </a:xfrm>
          <a:prstGeom prst="rect">
            <a:avLst/>
          </a:prstGeom>
        </p:spPr>
      </p:pic>
      <p:pic>
        <p:nvPicPr>
          <p:cNvPr id="16" name="Picture 16" descr="A picture containing chain, metalware&#10;&#10;Description automatically generated">
            <a:extLst>
              <a:ext uri="{FF2B5EF4-FFF2-40B4-BE49-F238E27FC236}">
                <a16:creationId xmlns:a16="http://schemas.microsoft.com/office/drawing/2014/main" id="{4C36EDEB-7708-97EF-2170-2E7F57D9B88D}"/>
              </a:ext>
            </a:extLst>
          </p:cNvPr>
          <p:cNvPicPr>
            <a:picLocks noChangeAspect="1"/>
          </p:cNvPicPr>
          <p:nvPr/>
        </p:nvPicPr>
        <p:blipFill>
          <a:blip r:embed="rId16"/>
          <a:stretch>
            <a:fillRect/>
          </a:stretch>
        </p:blipFill>
        <p:spPr>
          <a:xfrm>
            <a:off x="9559808" y="1718733"/>
            <a:ext cx="1313275" cy="1332090"/>
          </a:xfrm>
          <a:prstGeom prst="rect">
            <a:avLst/>
          </a:prstGeom>
        </p:spPr>
      </p:pic>
      <p:pic>
        <p:nvPicPr>
          <p:cNvPr id="17" name="Picture 17" descr="Diagram&#10;&#10;Description automatically generated">
            <a:extLst>
              <a:ext uri="{FF2B5EF4-FFF2-40B4-BE49-F238E27FC236}">
                <a16:creationId xmlns:a16="http://schemas.microsoft.com/office/drawing/2014/main" id="{0FBB33AE-879B-FE71-C23A-2253A3F85986}"/>
              </a:ext>
            </a:extLst>
          </p:cNvPr>
          <p:cNvPicPr>
            <a:picLocks noChangeAspect="1"/>
          </p:cNvPicPr>
          <p:nvPr/>
        </p:nvPicPr>
        <p:blipFill>
          <a:blip r:embed="rId17"/>
          <a:stretch>
            <a:fillRect/>
          </a:stretch>
        </p:blipFill>
        <p:spPr>
          <a:xfrm>
            <a:off x="9451623" y="3112362"/>
            <a:ext cx="2510882" cy="1874366"/>
          </a:xfrm>
          <a:prstGeom prst="rect">
            <a:avLst/>
          </a:prstGeom>
        </p:spPr>
      </p:pic>
      <p:pic>
        <p:nvPicPr>
          <p:cNvPr id="18" name="Picture 18">
            <a:extLst>
              <a:ext uri="{FF2B5EF4-FFF2-40B4-BE49-F238E27FC236}">
                <a16:creationId xmlns:a16="http://schemas.microsoft.com/office/drawing/2014/main" id="{B81848A7-1E0D-BFEE-3654-B95F9464DFD9}"/>
              </a:ext>
            </a:extLst>
          </p:cNvPr>
          <p:cNvPicPr>
            <a:picLocks noChangeAspect="1"/>
          </p:cNvPicPr>
          <p:nvPr/>
        </p:nvPicPr>
        <p:blipFill rotWithShape="1">
          <a:blip r:embed="rId18"/>
          <a:srcRect t="19879" r="-429" b="25581"/>
          <a:stretch/>
        </p:blipFill>
        <p:spPr>
          <a:xfrm>
            <a:off x="20695" y="5864028"/>
            <a:ext cx="2207003" cy="886089"/>
          </a:xfrm>
          <a:prstGeom prst="rect">
            <a:avLst/>
          </a:prstGeom>
        </p:spPr>
      </p:pic>
      <p:pic>
        <p:nvPicPr>
          <p:cNvPr id="20" name="Picture 20">
            <a:extLst>
              <a:ext uri="{FF2B5EF4-FFF2-40B4-BE49-F238E27FC236}">
                <a16:creationId xmlns:a16="http://schemas.microsoft.com/office/drawing/2014/main" id="{F19EA623-0780-4BF3-219F-01ACA47272BD}"/>
              </a:ext>
            </a:extLst>
          </p:cNvPr>
          <p:cNvPicPr>
            <a:picLocks noChangeAspect="1"/>
          </p:cNvPicPr>
          <p:nvPr/>
        </p:nvPicPr>
        <p:blipFill>
          <a:blip r:embed="rId19"/>
          <a:stretch>
            <a:fillRect/>
          </a:stretch>
        </p:blipFill>
        <p:spPr>
          <a:xfrm>
            <a:off x="6398919" y="4518213"/>
            <a:ext cx="1379127" cy="1001277"/>
          </a:xfrm>
          <a:prstGeom prst="rect">
            <a:avLst/>
          </a:prstGeom>
        </p:spPr>
      </p:pic>
      <p:pic>
        <p:nvPicPr>
          <p:cNvPr id="21" name="Picture 21" descr="Diagram&#10;&#10;Description automatically generated">
            <a:extLst>
              <a:ext uri="{FF2B5EF4-FFF2-40B4-BE49-F238E27FC236}">
                <a16:creationId xmlns:a16="http://schemas.microsoft.com/office/drawing/2014/main" id="{74E33D6A-756B-CD9A-99A7-553896C2E40B}"/>
              </a:ext>
            </a:extLst>
          </p:cNvPr>
          <p:cNvPicPr>
            <a:picLocks noChangeAspect="1"/>
          </p:cNvPicPr>
          <p:nvPr/>
        </p:nvPicPr>
        <p:blipFill>
          <a:blip r:embed="rId20"/>
          <a:stretch>
            <a:fillRect/>
          </a:stretch>
        </p:blipFill>
        <p:spPr>
          <a:xfrm>
            <a:off x="2899249" y="5624002"/>
            <a:ext cx="1944030" cy="1128243"/>
          </a:xfrm>
          <a:prstGeom prst="rect">
            <a:avLst/>
          </a:prstGeom>
        </p:spPr>
      </p:pic>
      <p:sp>
        <p:nvSpPr>
          <p:cNvPr id="22" name="TextBox 21">
            <a:extLst>
              <a:ext uri="{FF2B5EF4-FFF2-40B4-BE49-F238E27FC236}">
                <a16:creationId xmlns:a16="http://schemas.microsoft.com/office/drawing/2014/main" id="{2C168F76-4CA6-783A-B67F-8DEB1A662D0D}"/>
              </a:ext>
            </a:extLst>
          </p:cNvPr>
          <p:cNvSpPr txBox="1"/>
          <p:nvPr/>
        </p:nvSpPr>
        <p:spPr>
          <a:xfrm>
            <a:off x="6124221" y="3433702"/>
            <a:ext cx="1185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Tornillo </a:t>
            </a:r>
            <a:endParaRPr lang="en-US" dirty="0"/>
          </a:p>
        </p:txBody>
      </p:sp>
      <p:sp>
        <p:nvSpPr>
          <p:cNvPr id="19" name="TextBox 18">
            <a:extLst>
              <a:ext uri="{FF2B5EF4-FFF2-40B4-BE49-F238E27FC236}">
                <a16:creationId xmlns:a16="http://schemas.microsoft.com/office/drawing/2014/main" id="{C7F8F4F9-D3DE-C784-5EE8-8504D70E56BC}"/>
              </a:ext>
            </a:extLst>
          </p:cNvPr>
          <p:cNvSpPr txBox="1"/>
          <p:nvPr/>
        </p:nvSpPr>
        <p:spPr>
          <a:xfrm>
            <a:off x="1420517" y="432740"/>
            <a:ext cx="667927" cy="307777"/>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cs typeface="Calibri"/>
              </a:rPr>
              <a:t>Polea</a:t>
            </a:r>
            <a:endParaRPr lang="en-US" sz="1400" dirty="0"/>
          </a:p>
        </p:txBody>
      </p:sp>
      <p:sp>
        <p:nvSpPr>
          <p:cNvPr id="24" name="TextBox 23">
            <a:extLst>
              <a:ext uri="{FF2B5EF4-FFF2-40B4-BE49-F238E27FC236}">
                <a16:creationId xmlns:a16="http://schemas.microsoft.com/office/drawing/2014/main" id="{19BE6EA4-4841-8636-50D7-783C2CF7CE9D}"/>
              </a:ext>
            </a:extLst>
          </p:cNvPr>
          <p:cNvSpPr txBox="1"/>
          <p:nvPr/>
        </p:nvSpPr>
        <p:spPr>
          <a:xfrm>
            <a:off x="7892815" y="5061185"/>
            <a:ext cx="912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Pistón </a:t>
            </a:r>
            <a:endParaRPr lang="en-US" dirty="0"/>
          </a:p>
        </p:txBody>
      </p:sp>
      <p:sp>
        <p:nvSpPr>
          <p:cNvPr id="23" name="TextBox 22">
            <a:extLst>
              <a:ext uri="{FF2B5EF4-FFF2-40B4-BE49-F238E27FC236}">
                <a16:creationId xmlns:a16="http://schemas.microsoft.com/office/drawing/2014/main" id="{00985794-D2D7-1B41-2481-FA922C7734E9}"/>
              </a:ext>
            </a:extLst>
          </p:cNvPr>
          <p:cNvSpPr txBox="1"/>
          <p:nvPr/>
        </p:nvSpPr>
        <p:spPr>
          <a:xfrm>
            <a:off x="3531219" y="1561169"/>
            <a:ext cx="13536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Tornillo sin fin</a:t>
            </a:r>
          </a:p>
        </p:txBody>
      </p:sp>
      <p:sp>
        <p:nvSpPr>
          <p:cNvPr id="25" name="TextBox 24">
            <a:extLst>
              <a:ext uri="{FF2B5EF4-FFF2-40B4-BE49-F238E27FC236}">
                <a16:creationId xmlns:a16="http://schemas.microsoft.com/office/drawing/2014/main" id="{23F22A39-B559-8901-4738-4A3E5FEA074A}"/>
              </a:ext>
            </a:extLst>
          </p:cNvPr>
          <p:cNvSpPr txBox="1"/>
          <p:nvPr/>
        </p:nvSpPr>
        <p:spPr>
          <a:xfrm>
            <a:off x="1392296" y="4421481"/>
            <a:ext cx="993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Palanca </a:t>
            </a:r>
            <a:endParaRPr lang="en-US" dirty="0"/>
          </a:p>
        </p:txBody>
      </p:sp>
      <p:sp>
        <p:nvSpPr>
          <p:cNvPr id="26" name="TextBox 25">
            <a:extLst>
              <a:ext uri="{FF2B5EF4-FFF2-40B4-BE49-F238E27FC236}">
                <a16:creationId xmlns:a16="http://schemas.microsoft.com/office/drawing/2014/main" id="{3BE97C9E-054F-D856-4C2F-069FC782DC51}"/>
              </a:ext>
            </a:extLst>
          </p:cNvPr>
          <p:cNvSpPr txBox="1"/>
          <p:nvPr/>
        </p:nvSpPr>
        <p:spPr>
          <a:xfrm>
            <a:off x="4990386" y="1763015"/>
            <a:ext cx="1818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Palanca</a:t>
            </a:r>
            <a:endParaRPr lang="en-US" dirty="0"/>
          </a:p>
        </p:txBody>
      </p:sp>
      <p:sp>
        <p:nvSpPr>
          <p:cNvPr id="27" name="TextBox 26">
            <a:extLst>
              <a:ext uri="{FF2B5EF4-FFF2-40B4-BE49-F238E27FC236}">
                <a16:creationId xmlns:a16="http://schemas.microsoft.com/office/drawing/2014/main" id="{9F057C32-F832-3B6B-B8EC-C1B4C05A474E}"/>
              </a:ext>
            </a:extLst>
          </p:cNvPr>
          <p:cNvSpPr txBox="1"/>
          <p:nvPr/>
        </p:nvSpPr>
        <p:spPr>
          <a:xfrm>
            <a:off x="6707481" y="5465704"/>
            <a:ext cx="912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cuerda</a:t>
            </a:r>
          </a:p>
        </p:txBody>
      </p:sp>
      <p:sp>
        <p:nvSpPr>
          <p:cNvPr id="28" name="TextBox 27">
            <a:extLst>
              <a:ext uri="{FF2B5EF4-FFF2-40B4-BE49-F238E27FC236}">
                <a16:creationId xmlns:a16="http://schemas.microsoft.com/office/drawing/2014/main" id="{586F0963-7585-CE23-0EB5-94F5AD7305E0}"/>
              </a:ext>
            </a:extLst>
          </p:cNvPr>
          <p:cNvSpPr txBox="1"/>
          <p:nvPr/>
        </p:nvSpPr>
        <p:spPr>
          <a:xfrm>
            <a:off x="8419629" y="2991555"/>
            <a:ext cx="21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Tren de poleas</a:t>
            </a:r>
            <a:endParaRPr lang="en-US" dirty="0"/>
          </a:p>
        </p:txBody>
      </p:sp>
      <p:sp>
        <p:nvSpPr>
          <p:cNvPr id="29" name="TextBox 28">
            <a:extLst>
              <a:ext uri="{FF2B5EF4-FFF2-40B4-BE49-F238E27FC236}">
                <a16:creationId xmlns:a16="http://schemas.microsoft.com/office/drawing/2014/main" id="{4CE14776-EFBB-B5AF-466F-E903CAF7A218}"/>
              </a:ext>
            </a:extLst>
          </p:cNvPr>
          <p:cNvSpPr txBox="1"/>
          <p:nvPr/>
        </p:nvSpPr>
        <p:spPr>
          <a:xfrm>
            <a:off x="4635967" y="5519852"/>
            <a:ext cx="1818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Tornillo</a:t>
            </a:r>
            <a:endParaRPr lang="en-US" dirty="0"/>
          </a:p>
        </p:txBody>
      </p:sp>
      <p:pic>
        <p:nvPicPr>
          <p:cNvPr id="30" name="Picture 30" descr="Diagram&#10;&#10;Description automatically generated">
            <a:extLst>
              <a:ext uri="{FF2B5EF4-FFF2-40B4-BE49-F238E27FC236}">
                <a16:creationId xmlns:a16="http://schemas.microsoft.com/office/drawing/2014/main" id="{DE2DDE72-1F8A-4088-059E-90F6CA43B22B}"/>
              </a:ext>
            </a:extLst>
          </p:cNvPr>
          <p:cNvPicPr>
            <a:picLocks noChangeAspect="1"/>
          </p:cNvPicPr>
          <p:nvPr/>
        </p:nvPicPr>
        <p:blipFill>
          <a:blip r:embed="rId21"/>
          <a:stretch>
            <a:fillRect/>
          </a:stretch>
        </p:blipFill>
        <p:spPr>
          <a:xfrm>
            <a:off x="7857065" y="5650813"/>
            <a:ext cx="1285053" cy="1078522"/>
          </a:xfrm>
          <a:prstGeom prst="rect">
            <a:avLst/>
          </a:prstGeom>
        </p:spPr>
      </p:pic>
      <p:sp>
        <p:nvSpPr>
          <p:cNvPr id="31" name="TextBox 30">
            <a:extLst>
              <a:ext uri="{FF2B5EF4-FFF2-40B4-BE49-F238E27FC236}">
                <a16:creationId xmlns:a16="http://schemas.microsoft.com/office/drawing/2014/main" id="{792ED7DD-92A9-CB53-F995-E58B34BAB687}"/>
              </a:ext>
            </a:extLst>
          </p:cNvPr>
          <p:cNvSpPr txBox="1"/>
          <p:nvPr/>
        </p:nvSpPr>
        <p:spPr>
          <a:xfrm>
            <a:off x="3707780" y="6356194"/>
            <a:ext cx="14124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Leva excéntrica</a:t>
            </a:r>
            <a:endParaRPr lang="en-US" sz="1400" dirty="0"/>
          </a:p>
        </p:txBody>
      </p:sp>
      <p:sp>
        <p:nvSpPr>
          <p:cNvPr id="32" name="TextBox 31">
            <a:extLst>
              <a:ext uri="{FF2B5EF4-FFF2-40B4-BE49-F238E27FC236}">
                <a16:creationId xmlns:a16="http://schemas.microsoft.com/office/drawing/2014/main" id="{6A213FEC-F5F9-0F2B-B43B-8B144D55D3D0}"/>
              </a:ext>
            </a:extLst>
          </p:cNvPr>
          <p:cNvSpPr txBox="1"/>
          <p:nvPr/>
        </p:nvSpPr>
        <p:spPr>
          <a:xfrm>
            <a:off x="5484517" y="6387629"/>
            <a:ext cx="10536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ea typeface="Calibri"/>
                <a:cs typeface="Calibri"/>
              </a:rPr>
              <a:t>Rondana</a:t>
            </a:r>
            <a:endParaRPr lang="en-US" sz="1400" dirty="0"/>
          </a:p>
        </p:txBody>
      </p:sp>
      <p:sp>
        <p:nvSpPr>
          <p:cNvPr id="33" name="TextBox 32">
            <a:extLst>
              <a:ext uri="{FF2B5EF4-FFF2-40B4-BE49-F238E27FC236}">
                <a16:creationId xmlns:a16="http://schemas.microsoft.com/office/drawing/2014/main" id="{6651A559-37BA-C34D-9B1E-7A2F0AB01888}"/>
              </a:ext>
            </a:extLst>
          </p:cNvPr>
          <p:cNvSpPr txBox="1"/>
          <p:nvPr/>
        </p:nvSpPr>
        <p:spPr>
          <a:xfrm>
            <a:off x="263407" y="1317035"/>
            <a:ext cx="100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Banda </a:t>
            </a:r>
            <a:endParaRPr lang="en-US" dirty="0"/>
          </a:p>
        </p:txBody>
      </p:sp>
      <p:sp>
        <p:nvSpPr>
          <p:cNvPr id="35" name="TextBox 34">
            <a:extLst>
              <a:ext uri="{FF2B5EF4-FFF2-40B4-BE49-F238E27FC236}">
                <a16:creationId xmlns:a16="http://schemas.microsoft.com/office/drawing/2014/main" id="{9EBB2153-306A-B570-CA2D-E19B1246B388}"/>
              </a:ext>
            </a:extLst>
          </p:cNvPr>
          <p:cNvSpPr txBox="1"/>
          <p:nvPr/>
        </p:nvSpPr>
        <p:spPr>
          <a:xfrm>
            <a:off x="3416770" y="4028249"/>
            <a:ext cx="7902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corr</a:t>
            </a:r>
            <a:r>
              <a:rPr lang="en-US" sz="1000" dirty="0">
                <a:cs typeface="Calibri"/>
              </a:rPr>
              <a:t>e</a:t>
            </a:r>
            <a:r>
              <a:rPr lang="en-US" sz="1200" dirty="0">
                <a:cs typeface="Calibri"/>
              </a:rPr>
              <a:t>a </a:t>
            </a:r>
            <a:endParaRPr lang="en-US" sz="1200" dirty="0"/>
          </a:p>
        </p:txBody>
      </p:sp>
      <p:sp>
        <p:nvSpPr>
          <p:cNvPr id="37" name="TextBox 35">
            <a:extLst>
              <a:ext uri="{FF2B5EF4-FFF2-40B4-BE49-F238E27FC236}">
                <a16:creationId xmlns:a16="http://schemas.microsoft.com/office/drawing/2014/main" id="{D50F9D34-9886-7890-5F6E-81B14D8E8A94}"/>
              </a:ext>
            </a:extLst>
          </p:cNvPr>
          <p:cNvSpPr txBox="1"/>
          <p:nvPr/>
        </p:nvSpPr>
        <p:spPr>
          <a:xfrm>
            <a:off x="10423407" y="6020741"/>
            <a:ext cx="1128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Fibra de rayón</a:t>
            </a:r>
          </a:p>
        </p:txBody>
      </p:sp>
      <p:pic>
        <p:nvPicPr>
          <p:cNvPr id="38" name="Picture 38">
            <a:extLst>
              <a:ext uri="{FF2B5EF4-FFF2-40B4-BE49-F238E27FC236}">
                <a16:creationId xmlns:a16="http://schemas.microsoft.com/office/drawing/2014/main" id="{63CC00D4-36A4-7C7A-136B-52203A08F16E}"/>
              </a:ext>
            </a:extLst>
          </p:cNvPr>
          <p:cNvPicPr>
            <a:picLocks noChangeAspect="1"/>
          </p:cNvPicPr>
          <p:nvPr/>
        </p:nvPicPr>
        <p:blipFill>
          <a:blip r:embed="rId22"/>
          <a:stretch>
            <a:fillRect/>
          </a:stretch>
        </p:blipFill>
        <p:spPr>
          <a:xfrm>
            <a:off x="4254030" y="3354681"/>
            <a:ext cx="1482608" cy="741304"/>
          </a:xfrm>
          <a:prstGeom prst="rect">
            <a:avLst/>
          </a:prstGeom>
        </p:spPr>
      </p:pic>
      <p:pic>
        <p:nvPicPr>
          <p:cNvPr id="39" name="Picture 39">
            <a:extLst>
              <a:ext uri="{FF2B5EF4-FFF2-40B4-BE49-F238E27FC236}">
                <a16:creationId xmlns:a16="http://schemas.microsoft.com/office/drawing/2014/main" id="{0595A9E0-644B-990F-18F7-4AD904F4BF60}"/>
              </a:ext>
            </a:extLst>
          </p:cNvPr>
          <p:cNvPicPr>
            <a:picLocks noChangeAspect="1"/>
          </p:cNvPicPr>
          <p:nvPr/>
        </p:nvPicPr>
        <p:blipFill rotWithShape="1">
          <a:blip r:embed="rId23"/>
          <a:srcRect r="28675" b="990"/>
          <a:stretch/>
        </p:blipFill>
        <p:spPr>
          <a:xfrm>
            <a:off x="10346208" y="5182717"/>
            <a:ext cx="1062918" cy="932942"/>
          </a:xfrm>
          <a:prstGeom prst="rect">
            <a:avLst/>
          </a:prstGeom>
        </p:spPr>
      </p:pic>
      <p:sp>
        <p:nvSpPr>
          <p:cNvPr id="36" name="Slide Number Placeholder 35">
            <a:extLst>
              <a:ext uri="{FF2B5EF4-FFF2-40B4-BE49-F238E27FC236}">
                <a16:creationId xmlns:a16="http://schemas.microsoft.com/office/drawing/2014/main" id="{5A7E0046-E91B-A777-90DE-379717812742}"/>
              </a:ext>
            </a:extLst>
          </p:cNvPr>
          <p:cNvSpPr>
            <a:spLocks noGrp="1"/>
          </p:cNvSpPr>
          <p:nvPr>
            <p:ph type="sldNum" sz="quarter" idx="12"/>
          </p:nvPr>
        </p:nvSpPr>
        <p:spPr/>
        <p:txBody>
          <a:bodyPr/>
          <a:lstStyle/>
          <a:p>
            <a:fld id="{330EA680-D336-4FF7-8B7A-9848BB0A1C32}" type="slidenum">
              <a:rPr lang="en-US" smtClean="0"/>
              <a:t>5</a:t>
            </a:fld>
            <a:endParaRPr lang="en-US" dirty="0"/>
          </a:p>
        </p:txBody>
      </p:sp>
      <p:sp>
        <p:nvSpPr>
          <p:cNvPr id="34" name="Footer Placeholder 33">
            <a:extLst>
              <a:ext uri="{FF2B5EF4-FFF2-40B4-BE49-F238E27FC236}">
                <a16:creationId xmlns:a16="http://schemas.microsoft.com/office/drawing/2014/main" id="{94EC3CD7-F4E7-D0FC-718F-3EBE1FCFBA85}"/>
              </a:ext>
            </a:extLst>
          </p:cNvPr>
          <p:cNvSpPr>
            <a:spLocks noGrp="1"/>
          </p:cNvSpPr>
          <p:nvPr>
            <p:ph type="ftr" sz="quarter" idx="11"/>
          </p:nvPr>
        </p:nvSpPr>
        <p:spPr/>
        <p:txBody>
          <a:bodyPr/>
          <a:lstStyle/>
          <a:p>
            <a:r>
              <a:rPr lang="en-US" dirty="0"/>
              <a:t>IPN-ESIT-Diseño de Mecanismos-Rodolfo Villalobos</a:t>
            </a:r>
          </a:p>
        </p:txBody>
      </p:sp>
    </p:spTree>
    <p:extLst>
      <p:ext uri="{BB962C8B-B14F-4D97-AF65-F5344CB8AC3E}">
        <p14:creationId xmlns:p14="http://schemas.microsoft.com/office/powerpoint/2010/main" val="2242822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ear&#10;&#10;Description automatically generated">
            <a:extLst>
              <a:ext uri="{FF2B5EF4-FFF2-40B4-BE49-F238E27FC236}">
                <a16:creationId xmlns:a16="http://schemas.microsoft.com/office/drawing/2014/main" id="{76D03D15-870A-BB6E-F685-049DB9F57A69}"/>
              </a:ext>
            </a:extLst>
          </p:cNvPr>
          <p:cNvPicPr>
            <a:picLocks noChangeAspect="1"/>
          </p:cNvPicPr>
          <p:nvPr/>
        </p:nvPicPr>
        <p:blipFill>
          <a:blip r:embed="rId2"/>
          <a:stretch>
            <a:fillRect/>
          </a:stretch>
        </p:blipFill>
        <p:spPr>
          <a:xfrm>
            <a:off x="199437" y="213130"/>
            <a:ext cx="1247422" cy="1154184"/>
          </a:xfrm>
          <a:prstGeom prst="rect">
            <a:avLst/>
          </a:prstGeom>
        </p:spPr>
      </p:pic>
      <p:pic>
        <p:nvPicPr>
          <p:cNvPr id="5" name="Picture 5">
            <a:extLst>
              <a:ext uri="{FF2B5EF4-FFF2-40B4-BE49-F238E27FC236}">
                <a16:creationId xmlns:a16="http://schemas.microsoft.com/office/drawing/2014/main" id="{B320DE16-FA9A-5CE9-65DF-7D3F92DB00B4}"/>
              </a:ext>
            </a:extLst>
          </p:cNvPr>
          <p:cNvPicPr>
            <a:picLocks noChangeAspect="1"/>
          </p:cNvPicPr>
          <p:nvPr/>
        </p:nvPicPr>
        <p:blipFill>
          <a:blip r:embed="rId3"/>
          <a:stretch>
            <a:fillRect/>
          </a:stretch>
        </p:blipFill>
        <p:spPr>
          <a:xfrm>
            <a:off x="1808104" y="105464"/>
            <a:ext cx="1915349" cy="1510626"/>
          </a:xfrm>
          <a:prstGeom prst="rect">
            <a:avLst/>
          </a:prstGeom>
        </p:spPr>
      </p:pic>
      <p:pic>
        <p:nvPicPr>
          <p:cNvPr id="6" name="Picture 6">
            <a:extLst>
              <a:ext uri="{FF2B5EF4-FFF2-40B4-BE49-F238E27FC236}">
                <a16:creationId xmlns:a16="http://schemas.microsoft.com/office/drawing/2014/main" id="{A88E5416-73E1-2682-A92C-741271B48AF2}"/>
              </a:ext>
            </a:extLst>
          </p:cNvPr>
          <p:cNvPicPr>
            <a:picLocks noChangeAspect="1"/>
          </p:cNvPicPr>
          <p:nvPr/>
        </p:nvPicPr>
        <p:blipFill rotWithShape="1">
          <a:blip r:embed="rId4"/>
          <a:srcRect t="26364" r="426" b="455"/>
          <a:stretch/>
        </p:blipFill>
        <p:spPr>
          <a:xfrm>
            <a:off x="6364582" y="250650"/>
            <a:ext cx="1730028" cy="1512616"/>
          </a:xfrm>
          <a:prstGeom prst="rect">
            <a:avLst/>
          </a:prstGeom>
        </p:spPr>
      </p:pic>
      <p:pic>
        <p:nvPicPr>
          <p:cNvPr id="7" name="Picture 7">
            <a:extLst>
              <a:ext uri="{FF2B5EF4-FFF2-40B4-BE49-F238E27FC236}">
                <a16:creationId xmlns:a16="http://schemas.microsoft.com/office/drawing/2014/main" id="{BEF341D1-E08F-C12D-C6FD-448A2B34CEDE}"/>
              </a:ext>
            </a:extLst>
          </p:cNvPr>
          <p:cNvPicPr>
            <a:picLocks noChangeAspect="1"/>
          </p:cNvPicPr>
          <p:nvPr/>
        </p:nvPicPr>
        <p:blipFill>
          <a:blip r:embed="rId5"/>
          <a:stretch>
            <a:fillRect/>
          </a:stretch>
        </p:blipFill>
        <p:spPr>
          <a:xfrm>
            <a:off x="4202289" y="122843"/>
            <a:ext cx="1721005" cy="1721005"/>
          </a:xfrm>
          <a:prstGeom prst="rect">
            <a:avLst/>
          </a:prstGeom>
        </p:spPr>
      </p:pic>
      <p:pic>
        <p:nvPicPr>
          <p:cNvPr id="8" name="Picture 8" descr="A picture containing text, clock&#10;&#10;Description automatically generated">
            <a:extLst>
              <a:ext uri="{FF2B5EF4-FFF2-40B4-BE49-F238E27FC236}">
                <a16:creationId xmlns:a16="http://schemas.microsoft.com/office/drawing/2014/main" id="{9E99A325-5440-B9D6-B22A-537311CBBCEC}"/>
              </a:ext>
            </a:extLst>
          </p:cNvPr>
          <p:cNvPicPr>
            <a:picLocks noChangeAspect="1"/>
          </p:cNvPicPr>
          <p:nvPr/>
        </p:nvPicPr>
        <p:blipFill>
          <a:blip r:embed="rId6"/>
          <a:stretch>
            <a:fillRect/>
          </a:stretch>
        </p:blipFill>
        <p:spPr>
          <a:xfrm>
            <a:off x="9249363" y="86837"/>
            <a:ext cx="2743200" cy="1623139"/>
          </a:xfrm>
          <a:prstGeom prst="rect">
            <a:avLst/>
          </a:prstGeom>
        </p:spPr>
      </p:pic>
      <p:pic>
        <p:nvPicPr>
          <p:cNvPr id="9" name="Picture 9" descr="Diagram&#10;&#10;Description automatically generated">
            <a:extLst>
              <a:ext uri="{FF2B5EF4-FFF2-40B4-BE49-F238E27FC236}">
                <a16:creationId xmlns:a16="http://schemas.microsoft.com/office/drawing/2014/main" id="{F4B6F206-63D0-C33D-C48B-DBF2B1FF3BDC}"/>
              </a:ext>
            </a:extLst>
          </p:cNvPr>
          <p:cNvPicPr>
            <a:picLocks noChangeAspect="1"/>
          </p:cNvPicPr>
          <p:nvPr/>
        </p:nvPicPr>
        <p:blipFill>
          <a:blip r:embed="rId7"/>
          <a:stretch>
            <a:fillRect/>
          </a:stretch>
        </p:blipFill>
        <p:spPr>
          <a:xfrm>
            <a:off x="293511" y="1718733"/>
            <a:ext cx="2075275" cy="2075275"/>
          </a:xfrm>
          <a:prstGeom prst="rect">
            <a:avLst/>
          </a:prstGeom>
        </p:spPr>
      </p:pic>
      <p:sp>
        <p:nvSpPr>
          <p:cNvPr id="10" name="TextBox 9">
            <a:extLst>
              <a:ext uri="{FF2B5EF4-FFF2-40B4-BE49-F238E27FC236}">
                <a16:creationId xmlns:a16="http://schemas.microsoft.com/office/drawing/2014/main" id="{093C525C-A46B-4D33-0B59-582A74C8CE29}"/>
              </a:ext>
            </a:extLst>
          </p:cNvPr>
          <p:cNvSpPr txBox="1"/>
          <p:nvPr/>
        </p:nvSpPr>
        <p:spPr>
          <a:xfrm>
            <a:off x="10357555" y="761999"/>
            <a:ext cx="1956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cuña</a:t>
            </a:r>
            <a:endParaRPr lang="en-US" dirty="0"/>
          </a:p>
        </p:txBody>
      </p:sp>
      <p:sp>
        <p:nvSpPr>
          <p:cNvPr id="2" name="Rectangle 1">
            <a:extLst>
              <a:ext uri="{FF2B5EF4-FFF2-40B4-BE49-F238E27FC236}">
                <a16:creationId xmlns:a16="http://schemas.microsoft.com/office/drawing/2014/main" id="{AD620112-2086-79BC-7451-72B1C0406463}"/>
              </a:ext>
            </a:extLst>
          </p:cNvPr>
          <p:cNvSpPr/>
          <p:nvPr/>
        </p:nvSpPr>
        <p:spPr>
          <a:xfrm>
            <a:off x="264784" y="1390689"/>
            <a:ext cx="880511" cy="230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dirty="0">
              <a:cs typeface="Calibri"/>
            </a:endParaRPr>
          </a:p>
        </p:txBody>
      </p:sp>
      <p:sp>
        <p:nvSpPr>
          <p:cNvPr id="3" name="TextBox 1">
            <a:extLst>
              <a:ext uri="{FF2B5EF4-FFF2-40B4-BE49-F238E27FC236}">
                <a16:creationId xmlns:a16="http://schemas.microsoft.com/office/drawing/2014/main" id="{0F7AA50C-66AD-907B-C202-DED22FD3AC4F}"/>
              </a:ext>
            </a:extLst>
          </p:cNvPr>
          <p:cNvSpPr txBox="1"/>
          <p:nvPr/>
        </p:nvSpPr>
        <p:spPr>
          <a:xfrm>
            <a:off x="263407" y="1317035"/>
            <a:ext cx="100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Banda </a:t>
            </a:r>
            <a:endParaRPr lang="en-US" dirty="0"/>
          </a:p>
        </p:txBody>
      </p:sp>
      <p:sp>
        <p:nvSpPr>
          <p:cNvPr id="11" name="Rectangle 10">
            <a:extLst>
              <a:ext uri="{FF2B5EF4-FFF2-40B4-BE49-F238E27FC236}">
                <a16:creationId xmlns:a16="http://schemas.microsoft.com/office/drawing/2014/main" id="{27071C05-F442-18B4-52BD-11183C504ED2}"/>
              </a:ext>
            </a:extLst>
          </p:cNvPr>
          <p:cNvSpPr/>
          <p:nvPr/>
        </p:nvSpPr>
        <p:spPr>
          <a:xfrm>
            <a:off x="4200291" y="1970048"/>
            <a:ext cx="1551878" cy="501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cs typeface="Calibri"/>
              </a:rPr>
              <a:t>Helice</a:t>
            </a:r>
            <a:endParaRPr lang="en-US" dirty="0">
              <a:solidFill>
                <a:schemeClr val="tx1"/>
              </a:solidFill>
            </a:endParaRPr>
          </a:p>
        </p:txBody>
      </p:sp>
      <p:pic>
        <p:nvPicPr>
          <p:cNvPr id="12" name="Picture 12" descr="A picture containing diagram&#10;&#10;Description automatically generated">
            <a:extLst>
              <a:ext uri="{FF2B5EF4-FFF2-40B4-BE49-F238E27FC236}">
                <a16:creationId xmlns:a16="http://schemas.microsoft.com/office/drawing/2014/main" id="{957A798E-7820-A864-40D3-D373CA3EAD00}"/>
              </a:ext>
            </a:extLst>
          </p:cNvPr>
          <p:cNvPicPr>
            <a:picLocks noChangeAspect="1"/>
          </p:cNvPicPr>
          <p:nvPr/>
        </p:nvPicPr>
        <p:blipFill>
          <a:blip r:embed="rId8"/>
          <a:stretch>
            <a:fillRect/>
          </a:stretch>
        </p:blipFill>
        <p:spPr>
          <a:xfrm>
            <a:off x="293511" y="4003978"/>
            <a:ext cx="1586088" cy="1841599"/>
          </a:xfrm>
          <a:prstGeom prst="rect">
            <a:avLst/>
          </a:prstGeom>
        </p:spPr>
      </p:pic>
      <p:sp>
        <p:nvSpPr>
          <p:cNvPr id="14" name="TextBox 13">
            <a:extLst>
              <a:ext uri="{FF2B5EF4-FFF2-40B4-BE49-F238E27FC236}">
                <a16:creationId xmlns:a16="http://schemas.microsoft.com/office/drawing/2014/main" id="{5A728F90-38EB-EA5B-537B-7F0E5EE883E0}"/>
              </a:ext>
            </a:extLst>
          </p:cNvPr>
          <p:cNvSpPr txBox="1"/>
          <p:nvPr/>
        </p:nvSpPr>
        <p:spPr>
          <a:xfrm>
            <a:off x="385703" y="3490148"/>
            <a:ext cx="21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Sistema de agujas</a:t>
            </a:r>
            <a:endParaRPr lang="en-US" dirty="0"/>
          </a:p>
        </p:txBody>
      </p:sp>
      <p:sp>
        <p:nvSpPr>
          <p:cNvPr id="13" name="TextBox 12">
            <a:extLst>
              <a:ext uri="{FF2B5EF4-FFF2-40B4-BE49-F238E27FC236}">
                <a16:creationId xmlns:a16="http://schemas.microsoft.com/office/drawing/2014/main" id="{000C7AE1-4BD0-DDCE-A33C-D5E4DA66CBD9}"/>
              </a:ext>
            </a:extLst>
          </p:cNvPr>
          <p:cNvSpPr txBox="1"/>
          <p:nvPr/>
        </p:nvSpPr>
        <p:spPr>
          <a:xfrm>
            <a:off x="2323630" y="1204147"/>
            <a:ext cx="1335851" cy="307777"/>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Cadena simple</a:t>
            </a:r>
            <a:endParaRPr lang="en-US" dirty="0">
              <a:ea typeface="Calibri" panose="020F0502020204030204"/>
              <a:cs typeface="Calibri" panose="020F0502020204030204"/>
            </a:endParaRPr>
          </a:p>
        </p:txBody>
      </p:sp>
      <p:pic>
        <p:nvPicPr>
          <p:cNvPr id="15" name="Picture 15" descr="Diagram&#10;&#10;Description automatically generated">
            <a:extLst>
              <a:ext uri="{FF2B5EF4-FFF2-40B4-BE49-F238E27FC236}">
                <a16:creationId xmlns:a16="http://schemas.microsoft.com/office/drawing/2014/main" id="{3CF12742-F0DD-740F-7C6C-13A4214AF0A9}"/>
              </a:ext>
            </a:extLst>
          </p:cNvPr>
          <p:cNvPicPr>
            <a:picLocks noChangeAspect="1"/>
          </p:cNvPicPr>
          <p:nvPr/>
        </p:nvPicPr>
        <p:blipFill>
          <a:blip r:embed="rId9"/>
          <a:stretch>
            <a:fillRect/>
          </a:stretch>
        </p:blipFill>
        <p:spPr>
          <a:xfrm>
            <a:off x="2475571" y="2565232"/>
            <a:ext cx="1906859" cy="1569562"/>
          </a:xfrm>
          <a:prstGeom prst="rect">
            <a:avLst/>
          </a:prstGeom>
        </p:spPr>
      </p:pic>
      <p:pic>
        <p:nvPicPr>
          <p:cNvPr id="16" name="Picture 15" descr="Diagram&#10;&#10;Description automatically generated">
            <a:extLst>
              <a:ext uri="{FF2B5EF4-FFF2-40B4-BE49-F238E27FC236}">
                <a16:creationId xmlns:a16="http://schemas.microsoft.com/office/drawing/2014/main" id="{F17DB90A-71B1-00AF-7B86-AB3BB37184E4}"/>
              </a:ext>
            </a:extLst>
          </p:cNvPr>
          <p:cNvPicPr>
            <a:picLocks noChangeAspect="1"/>
          </p:cNvPicPr>
          <p:nvPr/>
        </p:nvPicPr>
        <p:blipFill>
          <a:blip r:embed="rId10"/>
          <a:stretch>
            <a:fillRect/>
          </a:stretch>
        </p:blipFill>
        <p:spPr>
          <a:xfrm>
            <a:off x="9202326" y="5743183"/>
            <a:ext cx="2743200" cy="884375"/>
          </a:xfrm>
          <a:prstGeom prst="rect">
            <a:avLst/>
          </a:prstGeom>
        </p:spPr>
      </p:pic>
      <p:sp>
        <p:nvSpPr>
          <p:cNvPr id="17" name="TextBox 16">
            <a:extLst>
              <a:ext uri="{FF2B5EF4-FFF2-40B4-BE49-F238E27FC236}">
                <a16:creationId xmlns:a16="http://schemas.microsoft.com/office/drawing/2014/main" id="{6949FFD7-426A-9046-57A0-132D66767AE6}"/>
              </a:ext>
            </a:extLst>
          </p:cNvPr>
          <p:cNvSpPr txBox="1"/>
          <p:nvPr/>
        </p:nvSpPr>
        <p:spPr>
          <a:xfrm>
            <a:off x="9567333" y="5475110"/>
            <a:ext cx="225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Cuerda para escalar </a:t>
            </a:r>
            <a:endParaRPr lang="en-US" dirty="0"/>
          </a:p>
        </p:txBody>
      </p:sp>
      <p:sp>
        <p:nvSpPr>
          <p:cNvPr id="18" name="TextBox 17">
            <a:extLst>
              <a:ext uri="{FF2B5EF4-FFF2-40B4-BE49-F238E27FC236}">
                <a16:creationId xmlns:a16="http://schemas.microsoft.com/office/drawing/2014/main" id="{BA933257-F9A7-14BE-BB6A-F736D9DF63B0}"/>
              </a:ext>
            </a:extLst>
          </p:cNvPr>
          <p:cNvSpPr txBox="1"/>
          <p:nvPr/>
        </p:nvSpPr>
        <p:spPr>
          <a:xfrm>
            <a:off x="2843561" y="2564780"/>
            <a:ext cx="138460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Tejido de punto</a:t>
            </a:r>
            <a:endParaRPr lang="en-US" sz="1400" dirty="0"/>
          </a:p>
        </p:txBody>
      </p:sp>
      <p:pic>
        <p:nvPicPr>
          <p:cNvPr id="19" name="Picture 19" descr="Diagram&#10;&#10;Description automatically generated">
            <a:extLst>
              <a:ext uri="{FF2B5EF4-FFF2-40B4-BE49-F238E27FC236}">
                <a16:creationId xmlns:a16="http://schemas.microsoft.com/office/drawing/2014/main" id="{9B5760E5-BBF6-9730-723C-C89AA39AE3C3}"/>
              </a:ext>
            </a:extLst>
          </p:cNvPr>
          <p:cNvPicPr>
            <a:picLocks noChangeAspect="1"/>
          </p:cNvPicPr>
          <p:nvPr/>
        </p:nvPicPr>
        <p:blipFill>
          <a:blip r:embed="rId11"/>
          <a:stretch>
            <a:fillRect/>
          </a:stretch>
        </p:blipFill>
        <p:spPr>
          <a:xfrm>
            <a:off x="2030819" y="4131527"/>
            <a:ext cx="2743200" cy="1341690"/>
          </a:xfrm>
          <a:prstGeom prst="rect">
            <a:avLst/>
          </a:prstGeom>
        </p:spPr>
      </p:pic>
      <p:pic>
        <p:nvPicPr>
          <p:cNvPr id="20" name="Picture 20" descr="A picture containing basket, container&#10;&#10;Description automatically generated">
            <a:extLst>
              <a:ext uri="{FF2B5EF4-FFF2-40B4-BE49-F238E27FC236}">
                <a16:creationId xmlns:a16="http://schemas.microsoft.com/office/drawing/2014/main" id="{255FC303-EE8F-4D40-67C2-6D2EC5D2CD1D}"/>
              </a:ext>
            </a:extLst>
          </p:cNvPr>
          <p:cNvPicPr>
            <a:picLocks noChangeAspect="1"/>
          </p:cNvPicPr>
          <p:nvPr/>
        </p:nvPicPr>
        <p:blipFill>
          <a:blip r:embed="rId12"/>
          <a:stretch>
            <a:fillRect/>
          </a:stretch>
        </p:blipFill>
        <p:spPr>
          <a:xfrm>
            <a:off x="4938241" y="2706923"/>
            <a:ext cx="1798109" cy="1444155"/>
          </a:xfrm>
          <a:prstGeom prst="rect">
            <a:avLst/>
          </a:prstGeom>
        </p:spPr>
      </p:pic>
      <p:pic>
        <p:nvPicPr>
          <p:cNvPr id="26" name="Picture 26" descr="Logo&#10;&#10;Description automatically generated">
            <a:extLst>
              <a:ext uri="{FF2B5EF4-FFF2-40B4-BE49-F238E27FC236}">
                <a16:creationId xmlns:a16="http://schemas.microsoft.com/office/drawing/2014/main" id="{72A69A06-FA3D-7AFC-BA28-E1B2C11D83D1}"/>
              </a:ext>
            </a:extLst>
          </p:cNvPr>
          <p:cNvPicPr>
            <a:picLocks noChangeAspect="1"/>
          </p:cNvPicPr>
          <p:nvPr/>
        </p:nvPicPr>
        <p:blipFill>
          <a:blip r:embed="rId13"/>
          <a:stretch>
            <a:fillRect/>
          </a:stretch>
        </p:blipFill>
        <p:spPr>
          <a:xfrm>
            <a:off x="4966291" y="4241615"/>
            <a:ext cx="1905000" cy="1724025"/>
          </a:xfrm>
          <a:prstGeom prst="rect">
            <a:avLst/>
          </a:prstGeom>
        </p:spPr>
      </p:pic>
      <p:pic>
        <p:nvPicPr>
          <p:cNvPr id="27" name="Picture 27" descr="A picture containing cloth, thread&#10;&#10;Description automatically generated">
            <a:extLst>
              <a:ext uri="{FF2B5EF4-FFF2-40B4-BE49-F238E27FC236}">
                <a16:creationId xmlns:a16="http://schemas.microsoft.com/office/drawing/2014/main" id="{26B5ABCA-7298-78DC-9596-C2B388799EFE}"/>
              </a:ext>
            </a:extLst>
          </p:cNvPr>
          <p:cNvPicPr>
            <a:picLocks noChangeAspect="1"/>
          </p:cNvPicPr>
          <p:nvPr/>
        </p:nvPicPr>
        <p:blipFill>
          <a:blip r:embed="rId14"/>
          <a:stretch>
            <a:fillRect/>
          </a:stretch>
        </p:blipFill>
        <p:spPr>
          <a:xfrm>
            <a:off x="387585" y="5656188"/>
            <a:ext cx="1680164" cy="1095996"/>
          </a:xfrm>
          <a:prstGeom prst="rect">
            <a:avLst/>
          </a:prstGeom>
        </p:spPr>
      </p:pic>
      <p:pic>
        <p:nvPicPr>
          <p:cNvPr id="29" name="Picture 28">
            <a:extLst>
              <a:ext uri="{FF2B5EF4-FFF2-40B4-BE49-F238E27FC236}">
                <a16:creationId xmlns:a16="http://schemas.microsoft.com/office/drawing/2014/main" id="{04095DBB-2708-83CB-8292-C257C87E9796}"/>
              </a:ext>
            </a:extLst>
          </p:cNvPr>
          <p:cNvPicPr>
            <a:picLocks noChangeAspect="1"/>
          </p:cNvPicPr>
          <p:nvPr/>
        </p:nvPicPr>
        <p:blipFill>
          <a:blip r:embed="rId15"/>
          <a:stretch>
            <a:fillRect/>
          </a:stretch>
        </p:blipFill>
        <p:spPr>
          <a:xfrm>
            <a:off x="2362317" y="5571893"/>
            <a:ext cx="1631563" cy="1215483"/>
          </a:xfrm>
          <a:prstGeom prst="rect">
            <a:avLst/>
          </a:prstGeom>
        </p:spPr>
      </p:pic>
      <p:sp>
        <p:nvSpPr>
          <p:cNvPr id="30" name="TextBox 29">
            <a:extLst>
              <a:ext uri="{FF2B5EF4-FFF2-40B4-BE49-F238E27FC236}">
                <a16:creationId xmlns:a16="http://schemas.microsoft.com/office/drawing/2014/main" id="{678EC66F-39BB-9B66-5091-4BDC749E88E3}"/>
              </a:ext>
            </a:extLst>
          </p:cNvPr>
          <p:cNvSpPr txBox="1"/>
          <p:nvPr/>
        </p:nvSpPr>
        <p:spPr>
          <a:xfrm>
            <a:off x="291629" y="6453481"/>
            <a:ext cx="21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Mecate para tender</a:t>
            </a:r>
            <a:endParaRPr lang="en-US" dirty="0"/>
          </a:p>
        </p:txBody>
      </p:sp>
      <p:sp>
        <p:nvSpPr>
          <p:cNvPr id="35" name="TextBox 33" descr="A picture containing text&#10;&#10;Description automatically generated">
            <a:extLst>
              <a:ext uri="{FF2B5EF4-FFF2-40B4-BE49-F238E27FC236}">
                <a16:creationId xmlns:a16="http://schemas.microsoft.com/office/drawing/2014/main" id="{F42BB07B-43B1-1F83-61D1-0FABC580AF09}"/>
              </a:ext>
            </a:extLst>
          </p:cNvPr>
          <p:cNvSpPr txBox="1"/>
          <p:nvPr/>
        </p:nvSpPr>
        <p:spPr>
          <a:xfrm>
            <a:off x="5185562" y="5877471"/>
            <a:ext cx="213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Bomba de aceite de engranes</a:t>
            </a:r>
          </a:p>
        </p:txBody>
      </p:sp>
      <p:pic>
        <p:nvPicPr>
          <p:cNvPr id="37" name="Picture 37">
            <a:extLst>
              <a:ext uri="{FF2B5EF4-FFF2-40B4-BE49-F238E27FC236}">
                <a16:creationId xmlns:a16="http://schemas.microsoft.com/office/drawing/2014/main" id="{CF4F1F22-741B-CFF2-1CA7-A99DEC0CAE49}"/>
              </a:ext>
            </a:extLst>
          </p:cNvPr>
          <p:cNvPicPr>
            <a:picLocks noChangeAspect="1"/>
          </p:cNvPicPr>
          <p:nvPr/>
        </p:nvPicPr>
        <p:blipFill>
          <a:blip r:embed="rId16"/>
          <a:stretch>
            <a:fillRect/>
          </a:stretch>
        </p:blipFill>
        <p:spPr>
          <a:xfrm>
            <a:off x="7225709" y="4191000"/>
            <a:ext cx="1905000" cy="1524000"/>
          </a:xfrm>
          <a:prstGeom prst="rect">
            <a:avLst/>
          </a:prstGeom>
        </p:spPr>
      </p:pic>
      <p:sp>
        <p:nvSpPr>
          <p:cNvPr id="38" name="TextBox 37">
            <a:extLst>
              <a:ext uri="{FF2B5EF4-FFF2-40B4-BE49-F238E27FC236}">
                <a16:creationId xmlns:a16="http://schemas.microsoft.com/office/drawing/2014/main" id="{C123B7A8-0D57-F6DB-2D9A-1C8BD47452B2}"/>
              </a:ext>
            </a:extLst>
          </p:cNvPr>
          <p:cNvSpPr txBox="1"/>
          <p:nvPr/>
        </p:nvSpPr>
        <p:spPr>
          <a:xfrm>
            <a:off x="6096000" y="2370666"/>
            <a:ext cx="14299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Manguera de fireman</a:t>
            </a:r>
          </a:p>
        </p:txBody>
      </p:sp>
      <p:sp>
        <p:nvSpPr>
          <p:cNvPr id="21" name="TextBox 20">
            <a:extLst>
              <a:ext uri="{FF2B5EF4-FFF2-40B4-BE49-F238E27FC236}">
                <a16:creationId xmlns:a16="http://schemas.microsoft.com/office/drawing/2014/main" id="{53E767EF-D4FA-9683-A35D-47A8BD24BA8D}"/>
              </a:ext>
            </a:extLst>
          </p:cNvPr>
          <p:cNvSpPr txBox="1"/>
          <p:nvPr/>
        </p:nvSpPr>
        <p:spPr>
          <a:xfrm>
            <a:off x="7566835" y="5714998"/>
            <a:ext cx="1320210" cy="369332"/>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ALGODON</a:t>
            </a:r>
          </a:p>
        </p:txBody>
      </p:sp>
      <p:pic>
        <p:nvPicPr>
          <p:cNvPr id="22" name="Picture 22" descr="A picture containing text&#10;&#10;Description automatically generated">
            <a:extLst>
              <a:ext uri="{FF2B5EF4-FFF2-40B4-BE49-F238E27FC236}">
                <a16:creationId xmlns:a16="http://schemas.microsoft.com/office/drawing/2014/main" id="{7E7EDB80-279A-884F-F2D9-3218A98C4012}"/>
              </a:ext>
            </a:extLst>
          </p:cNvPr>
          <p:cNvPicPr>
            <a:picLocks noChangeAspect="1"/>
          </p:cNvPicPr>
          <p:nvPr/>
        </p:nvPicPr>
        <p:blipFill rotWithShape="1">
          <a:blip r:embed="rId17"/>
          <a:srcRect l="11145" r="2712" b="16742"/>
          <a:stretch/>
        </p:blipFill>
        <p:spPr>
          <a:xfrm>
            <a:off x="9304567" y="2223739"/>
            <a:ext cx="2363073" cy="1712951"/>
          </a:xfrm>
          <a:prstGeom prst="rect">
            <a:avLst/>
          </a:prstGeom>
        </p:spPr>
      </p:pic>
      <p:pic>
        <p:nvPicPr>
          <p:cNvPr id="25" name="Picture 30">
            <a:extLst>
              <a:ext uri="{FF2B5EF4-FFF2-40B4-BE49-F238E27FC236}">
                <a16:creationId xmlns:a16="http://schemas.microsoft.com/office/drawing/2014/main" id="{E9ADAE8C-0C66-63E8-D2AC-BA7615083ED3}"/>
              </a:ext>
            </a:extLst>
          </p:cNvPr>
          <p:cNvPicPr>
            <a:picLocks noChangeAspect="1"/>
          </p:cNvPicPr>
          <p:nvPr/>
        </p:nvPicPr>
        <p:blipFill>
          <a:blip r:embed="rId18"/>
          <a:stretch>
            <a:fillRect/>
          </a:stretch>
        </p:blipFill>
        <p:spPr>
          <a:xfrm>
            <a:off x="7576250" y="2366298"/>
            <a:ext cx="1292521" cy="1292521"/>
          </a:xfrm>
          <a:prstGeom prst="rect">
            <a:avLst/>
          </a:prstGeom>
        </p:spPr>
      </p:pic>
      <p:sp>
        <p:nvSpPr>
          <p:cNvPr id="31" name="TextBox 30">
            <a:extLst>
              <a:ext uri="{FF2B5EF4-FFF2-40B4-BE49-F238E27FC236}">
                <a16:creationId xmlns:a16="http://schemas.microsoft.com/office/drawing/2014/main" id="{6952DF3B-8E9B-9DA8-24FF-62B343D7A483}"/>
              </a:ext>
            </a:extLst>
          </p:cNvPr>
          <p:cNvSpPr txBox="1"/>
          <p:nvPr/>
        </p:nvSpPr>
        <p:spPr>
          <a:xfrm>
            <a:off x="7522534" y="3429000"/>
            <a:ext cx="1523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TE DE ACERO</a:t>
            </a:r>
            <a:endParaRPr lang="en-US" dirty="0"/>
          </a:p>
        </p:txBody>
      </p:sp>
      <p:sp>
        <p:nvSpPr>
          <p:cNvPr id="24" name="Slide Number Placeholder 23">
            <a:extLst>
              <a:ext uri="{FF2B5EF4-FFF2-40B4-BE49-F238E27FC236}">
                <a16:creationId xmlns:a16="http://schemas.microsoft.com/office/drawing/2014/main" id="{6FA33521-A197-7ED8-7C0E-5D07E9CB0A3E}"/>
              </a:ext>
            </a:extLst>
          </p:cNvPr>
          <p:cNvSpPr>
            <a:spLocks noGrp="1"/>
          </p:cNvSpPr>
          <p:nvPr>
            <p:ph type="sldNum" sz="quarter" idx="12"/>
          </p:nvPr>
        </p:nvSpPr>
        <p:spPr/>
        <p:txBody>
          <a:bodyPr/>
          <a:lstStyle/>
          <a:p>
            <a:fld id="{330EA680-D336-4FF7-8B7A-9848BB0A1C32}" type="slidenum">
              <a:rPr lang="en-US" smtClean="0"/>
              <a:t>6</a:t>
            </a:fld>
            <a:endParaRPr lang="en-US" dirty="0"/>
          </a:p>
        </p:txBody>
      </p:sp>
      <p:sp>
        <p:nvSpPr>
          <p:cNvPr id="23" name="Footer Placeholder 22">
            <a:extLst>
              <a:ext uri="{FF2B5EF4-FFF2-40B4-BE49-F238E27FC236}">
                <a16:creationId xmlns:a16="http://schemas.microsoft.com/office/drawing/2014/main" id="{E7540665-6778-A3B0-EE37-D0C2ACE780FE}"/>
              </a:ext>
            </a:extLst>
          </p:cNvPr>
          <p:cNvSpPr>
            <a:spLocks noGrp="1"/>
          </p:cNvSpPr>
          <p:nvPr>
            <p:ph type="ftr" sz="quarter" idx="11"/>
          </p:nvPr>
        </p:nvSpPr>
        <p:spPr/>
        <p:txBody>
          <a:bodyPr/>
          <a:lstStyle/>
          <a:p>
            <a:r>
              <a:rPr lang="en-US" dirty="0"/>
              <a:t>IPN-ESIT-Diseño de Mecanismos-Rodolfo Villalobos</a:t>
            </a:r>
          </a:p>
        </p:txBody>
      </p:sp>
    </p:spTree>
    <p:extLst>
      <p:ext uri="{BB962C8B-B14F-4D97-AF65-F5344CB8AC3E}">
        <p14:creationId xmlns:p14="http://schemas.microsoft.com/office/powerpoint/2010/main" val="315795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5118D4C-C6A3-79F4-341F-041F7AC84C90}"/>
              </a:ext>
            </a:extLst>
          </p:cNvPr>
          <p:cNvPicPr>
            <a:picLocks noChangeAspect="1"/>
          </p:cNvPicPr>
          <p:nvPr/>
        </p:nvPicPr>
        <p:blipFill>
          <a:blip r:embed="rId2"/>
          <a:stretch>
            <a:fillRect/>
          </a:stretch>
        </p:blipFill>
        <p:spPr>
          <a:xfrm>
            <a:off x="397525" y="337829"/>
            <a:ext cx="1644486" cy="1013061"/>
          </a:xfrm>
          <a:prstGeom prst="rect">
            <a:avLst/>
          </a:prstGeom>
        </p:spPr>
      </p:pic>
      <p:sp>
        <p:nvSpPr>
          <p:cNvPr id="7" name="TextBox 6">
            <a:extLst>
              <a:ext uri="{FF2B5EF4-FFF2-40B4-BE49-F238E27FC236}">
                <a16:creationId xmlns:a16="http://schemas.microsoft.com/office/drawing/2014/main" id="{F20F91F4-34B0-17F9-6099-0D592AA01423}"/>
              </a:ext>
            </a:extLst>
          </p:cNvPr>
          <p:cNvSpPr txBox="1"/>
          <p:nvPr/>
        </p:nvSpPr>
        <p:spPr>
          <a:xfrm>
            <a:off x="843932" y="1547710"/>
            <a:ext cx="10065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poliester </a:t>
            </a:r>
          </a:p>
        </p:txBody>
      </p:sp>
      <p:pic>
        <p:nvPicPr>
          <p:cNvPr id="8" name="Picture 8" descr="A picture containing text&#10;&#10;Description automatically generated">
            <a:extLst>
              <a:ext uri="{FF2B5EF4-FFF2-40B4-BE49-F238E27FC236}">
                <a16:creationId xmlns:a16="http://schemas.microsoft.com/office/drawing/2014/main" id="{7356EB2C-80EF-9F36-5818-2ABD04B98BF9}"/>
              </a:ext>
            </a:extLst>
          </p:cNvPr>
          <p:cNvPicPr>
            <a:picLocks noChangeAspect="1"/>
          </p:cNvPicPr>
          <p:nvPr/>
        </p:nvPicPr>
        <p:blipFill>
          <a:blip r:embed="rId3"/>
          <a:stretch>
            <a:fillRect/>
          </a:stretch>
        </p:blipFill>
        <p:spPr>
          <a:xfrm rot="-10800000" flipV="1">
            <a:off x="2165585" y="249394"/>
            <a:ext cx="1002830" cy="1128695"/>
          </a:xfrm>
          <a:prstGeom prst="rect">
            <a:avLst/>
          </a:prstGeom>
        </p:spPr>
      </p:pic>
      <p:sp>
        <p:nvSpPr>
          <p:cNvPr id="9" name="TextBox 8">
            <a:extLst>
              <a:ext uri="{FF2B5EF4-FFF2-40B4-BE49-F238E27FC236}">
                <a16:creationId xmlns:a16="http://schemas.microsoft.com/office/drawing/2014/main" id="{DC174695-8478-A2F3-ADC6-CB8FA2851372}"/>
              </a:ext>
            </a:extLst>
          </p:cNvPr>
          <p:cNvSpPr txBox="1"/>
          <p:nvPr/>
        </p:nvSpPr>
        <p:spPr>
          <a:xfrm>
            <a:off x="2165584" y="1365952"/>
            <a:ext cx="10912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Tabla madera </a:t>
            </a:r>
          </a:p>
        </p:txBody>
      </p:sp>
      <p:pic>
        <p:nvPicPr>
          <p:cNvPr id="6" name="Picture 9">
            <a:extLst>
              <a:ext uri="{FF2B5EF4-FFF2-40B4-BE49-F238E27FC236}">
                <a16:creationId xmlns:a16="http://schemas.microsoft.com/office/drawing/2014/main" id="{89B1EEFD-58FC-0AA6-EF84-9BBA13D9A964}"/>
              </a:ext>
            </a:extLst>
          </p:cNvPr>
          <p:cNvPicPr>
            <a:picLocks noChangeAspect="1"/>
          </p:cNvPicPr>
          <p:nvPr/>
        </p:nvPicPr>
        <p:blipFill>
          <a:blip r:embed="rId4"/>
          <a:stretch>
            <a:fillRect/>
          </a:stretch>
        </p:blipFill>
        <p:spPr>
          <a:xfrm>
            <a:off x="307975" y="2024944"/>
            <a:ext cx="1924050" cy="1905000"/>
          </a:xfrm>
          <a:prstGeom prst="rect">
            <a:avLst/>
          </a:prstGeom>
        </p:spPr>
      </p:pic>
      <p:sp>
        <p:nvSpPr>
          <p:cNvPr id="10" name="TextBox 9">
            <a:extLst>
              <a:ext uri="{FF2B5EF4-FFF2-40B4-BE49-F238E27FC236}">
                <a16:creationId xmlns:a16="http://schemas.microsoft.com/office/drawing/2014/main" id="{F6B4038E-020D-EE7C-DCA9-AD5D09CA3909}"/>
              </a:ext>
            </a:extLst>
          </p:cNvPr>
          <p:cNvSpPr txBox="1"/>
          <p:nvPr/>
        </p:nvSpPr>
        <p:spPr>
          <a:xfrm>
            <a:off x="1448741" y="3113851"/>
            <a:ext cx="1119480" cy="646331"/>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Calibri"/>
                <a:cs typeface="Calibri"/>
              </a:rPr>
              <a:t>Tanque compresor de aire</a:t>
            </a:r>
            <a:endParaRPr lang="en-US" sz="1200" dirty="0"/>
          </a:p>
        </p:txBody>
      </p:sp>
      <p:pic>
        <p:nvPicPr>
          <p:cNvPr id="11" name="Picture 11">
            <a:extLst>
              <a:ext uri="{FF2B5EF4-FFF2-40B4-BE49-F238E27FC236}">
                <a16:creationId xmlns:a16="http://schemas.microsoft.com/office/drawing/2014/main" id="{3AFDFB88-D179-7CED-0D85-0746B9C5D5F2}"/>
              </a:ext>
            </a:extLst>
          </p:cNvPr>
          <p:cNvPicPr>
            <a:picLocks noChangeAspect="1"/>
          </p:cNvPicPr>
          <p:nvPr/>
        </p:nvPicPr>
        <p:blipFill>
          <a:blip r:embed="rId5"/>
          <a:stretch>
            <a:fillRect/>
          </a:stretch>
        </p:blipFill>
        <p:spPr>
          <a:xfrm>
            <a:off x="199437" y="4230511"/>
            <a:ext cx="1275645" cy="1285052"/>
          </a:xfrm>
          <a:prstGeom prst="rect">
            <a:avLst/>
          </a:prstGeom>
        </p:spPr>
      </p:pic>
      <p:pic>
        <p:nvPicPr>
          <p:cNvPr id="3" name="Picture 3" descr="A picture containing black, dark, dishware, tableware&#10;&#10;Description automatically generated">
            <a:extLst>
              <a:ext uri="{FF2B5EF4-FFF2-40B4-BE49-F238E27FC236}">
                <a16:creationId xmlns:a16="http://schemas.microsoft.com/office/drawing/2014/main" id="{1903DB11-13EC-1460-5B27-8EC8192AC016}"/>
              </a:ext>
            </a:extLst>
          </p:cNvPr>
          <p:cNvPicPr>
            <a:picLocks noChangeAspect="1"/>
          </p:cNvPicPr>
          <p:nvPr/>
        </p:nvPicPr>
        <p:blipFill>
          <a:blip r:embed="rId6"/>
          <a:stretch>
            <a:fillRect/>
          </a:stretch>
        </p:blipFill>
        <p:spPr>
          <a:xfrm>
            <a:off x="10763955" y="-2823"/>
            <a:ext cx="1426163" cy="1397941"/>
          </a:xfrm>
          <a:prstGeom prst="rect">
            <a:avLst/>
          </a:prstGeom>
        </p:spPr>
      </p:pic>
      <p:sp>
        <p:nvSpPr>
          <p:cNvPr id="13" name="TextBox 12">
            <a:extLst>
              <a:ext uri="{FF2B5EF4-FFF2-40B4-BE49-F238E27FC236}">
                <a16:creationId xmlns:a16="http://schemas.microsoft.com/office/drawing/2014/main" id="{3364694C-4883-4091-A398-55724D269E77}"/>
              </a:ext>
            </a:extLst>
          </p:cNvPr>
          <p:cNvSpPr txBox="1"/>
          <p:nvPr/>
        </p:nvSpPr>
        <p:spPr>
          <a:xfrm>
            <a:off x="-28224" y="4750740"/>
            <a:ext cx="865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Redondo de aluminio</a:t>
            </a:r>
          </a:p>
        </p:txBody>
      </p:sp>
      <p:sp>
        <p:nvSpPr>
          <p:cNvPr id="4" name="TextBox 3">
            <a:extLst>
              <a:ext uri="{FF2B5EF4-FFF2-40B4-BE49-F238E27FC236}">
                <a16:creationId xmlns:a16="http://schemas.microsoft.com/office/drawing/2014/main" id="{AF741BC0-D5B9-D2F9-75B4-D08FE34E2A74}"/>
              </a:ext>
            </a:extLst>
          </p:cNvPr>
          <p:cNvSpPr txBox="1"/>
          <p:nvPr/>
        </p:nvSpPr>
        <p:spPr>
          <a:xfrm>
            <a:off x="10611555" y="1354666"/>
            <a:ext cx="15804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Redondo de nylon </a:t>
            </a:r>
            <a:endParaRPr lang="en-US" sz="1400" dirty="0"/>
          </a:p>
        </p:txBody>
      </p:sp>
      <p:pic>
        <p:nvPicPr>
          <p:cNvPr id="12" name="Picture 13">
            <a:extLst>
              <a:ext uri="{FF2B5EF4-FFF2-40B4-BE49-F238E27FC236}">
                <a16:creationId xmlns:a16="http://schemas.microsoft.com/office/drawing/2014/main" id="{3ABCCCF6-4EF4-2382-11DB-F3934BD14B4F}"/>
              </a:ext>
            </a:extLst>
          </p:cNvPr>
          <p:cNvPicPr>
            <a:picLocks noChangeAspect="1"/>
          </p:cNvPicPr>
          <p:nvPr/>
        </p:nvPicPr>
        <p:blipFill>
          <a:blip r:embed="rId7"/>
          <a:stretch>
            <a:fillRect/>
          </a:stretch>
        </p:blipFill>
        <p:spPr>
          <a:xfrm>
            <a:off x="3821994" y="251883"/>
            <a:ext cx="1302456" cy="1302456"/>
          </a:xfrm>
          <a:prstGeom prst="rect">
            <a:avLst/>
          </a:prstGeom>
        </p:spPr>
      </p:pic>
      <p:pic>
        <p:nvPicPr>
          <p:cNvPr id="14" name="Picture 14">
            <a:extLst>
              <a:ext uri="{FF2B5EF4-FFF2-40B4-BE49-F238E27FC236}">
                <a16:creationId xmlns:a16="http://schemas.microsoft.com/office/drawing/2014/main" id="{24E6CD05-DB5E-BB37-2D2D-23B98B737E8E}"/>
              </a:ext>
            </a:extLst>
          </p:cNvPr>
          <p:cNvPicPr>
            <a:picLocks noChangeAspect="1"/>
          </p:cNvPicPr>
          <p:nvPr/>
        </p:nvPicPr>
        <p:blipFill>
          <a:blip r:embed="rId8"/>
          <a:stretch>
            <a:fillRect/>
          </a:stretch>
        </p:blipFill>
        <p:spPr>
          <a:xfrm>
            <a:off x="5749807" y="119474"/>
            <a:ext cx="1397941" cy="1397941"/>
          </a:xfrm>
          <a:prstGeom prst="rect">
            <a:avLst/>
          </a:prstGeom>
        </p:spPr>
      </p:pic>
      <p:sp>
        <p:nvSpPr>
          <p:cNvPr id="15" name="TextBox 14">
            <a:extLst>
              <a:ext uri="{FF2B5EF4-FFF2-40B4-BE49-F238E27FC236}">
                <a16:creationId xmlns:a16="http://schemas.microsoft.com/office/drawing/2014/main" id="{DD477AB7-C30F-E5C7-8A18-6F80C63FB206}"/>
              </a:ext>
            </a:extLst>
          </p:cNvPr>
          <p:cNvSpPr txBox="1"/>
          <p:nvPr/>
        </p:nvSpPr>
        <p:spPr>
          <a:xfrm>
            <a:off x="6013213" y="1356544"/>
            <a:ext cx="10912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Polin madera </a:t>
            </a:r>
          </a:p>
        </p:txBody>
      </p:sp>
      <p:pic>
        <p:nvPicPr>
          <p:cNvPr id="16" name="Picture 16">
            <a:extLst>
              <a:ext uri="{FF2B5EF4-FFF2-40B4-BE49-F238E27FC236}">
                <a16:creationId xmlns:a16="http://schemas.microsoft.com/office/drawing/2014/main" id="{1EECAC5C-FD5A-CAD0-4694-AE466D322364}"/>
              </a:ext>
            </a:extLst>
          </p:cNvPr>
          <p:cNvPicPr>
            <a:picLocks noChangeAspect="1"/>
          </p:cNvPicPr>
          <p:nvPr/>
        </p:nvPicPr>
        <p:blipFill rotWithShape="1">
          <a:blip r:embed="rId9"/>
          <a:srcRect t="13645" r="-191" b="-29"/>
          <a:stretch/>
        </p:blipFill>
        <p:spPr>
          <a:xfrm>
            <a:off x="5702772" y="2026398"/>
            <a:ext cx="3627506" cy="1394937"/>
          </a:xfrm>
          <a:prstGeom prst="rect">
            <a:avLst/>
          </a:prstGeom>
        </p:spPr>
      </p:pic>
      <p:pic>
        <p:nvPicPr>
          <p:cNvPr id="17" name="Picture 17">
            <a:extLst>
              <a:ext uri="{FF2B5EF4-FFF2-40B4-BE49-F238E27FC236}">
                <a16:creationId xmlns:a16="http://schemas.microsoft.com/office/drawing/2014/main" id="{9F39E050-F990-A232-FCFA-75C3A21B5138}"/>
              </a:ext>
            </a:extLst>
          </p:cNvPr>
          <p:cNvPicPr>
            <a:picLocks noChangeAspect="1"/>
          </p:cNvPicPr>
          <p:nvPr/>
        </p:nvPicPr>
        <p:blipFill>
          <a:blip r:embed="rId10"/>
          <a:stretch>
            <a:fillRect/>
          </a:stretch>
        </p:blipFill>
        <p:spPr>
          <a:xfrm>
            <a:off x="2754351" y="2980332"/>
            <a:ext cx="2120591" cy="1361969"/>
          </a:xfrm>
          <a:prstGeom prst="rect">
            <a:avLst/>
          </a:prstGeom>
        </p:spPr>
      </p:pic>
      <p:sp>
        <p:nvSpPr>
          <p:cNvPr id="2" name="TextBox 1">
            <a:extLst>
              <a:ext uri="{FF2B5EF4-FFF2-40B4-BE49-F238E27FC236}">
                <a16:creationId xmlns:a16="http://schemas.microsoft.com/office/drawing/2014/main" id="{662800EC-BD56-0AFD-3274-AAE4075FB3FE}"/>
              </a:ext>
            </a:extLst>
          </p:cNvPr>
          <p:cNvSpPr txBox="1"/>
          <p:nvPr/>
        </p:nvSpPr>
        <p:spPr>
          <a:xfrm>
            <a:off x="2925702" y="2784592"/>
            <a:ext cx="6585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Lana </a:t>
            </a:r>
            <a:endParaRPr lang="en-US" dirty="0"/>
          </a:p>
        </p:txBody>
      </p:sp>
      <p:sp>
        <p:nvSpPr>
          <p:cNvPr id="19" name="Rectangle 18">
            <a:extLst>
              <a:ext uri="{FF2B5EF4-FFF2-40B4-BE49-F238E27FC236}">
                <a16:creationId xmlns:a16="http://schemas.microsoft.com/office/drawing/2014/main" id="{1BC96589-9A6F-A589-C970-30189844EA3C}"/>
              </a:ext>
            </a:extLst>
          </p:cNvPr>
          <p:cNvSpPr/>
          <p:nvPr/>
        </p:nvSpPr>
        <p:spPr>
          <a:xfrm>
            <a:off x="3205975" y="4218876"/>
            <a:ext cx="1300976" cy="232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Calibri"/>
              </a:rPr>
              <a:t>Angulo de acero </a:t>
            </a:r>
            <a:endParaRPr lang="en-US" sz="1200" dirty="0">
              <a:solidFill>
                <a:schemeClr val="tx1"/>
              </a:solidFill>
            </a:endParaRPr>
          </a:p>
        </p:txBody>
      </p:sp>
      <p:sp>
        <p:nvSpPr>
          <p:cNvPr id="20" name="TextBox 19">
            <a:extLst>
              <a:ext uri="{FF2B5EF4-FFF2-40B4-BE49-F238E27FC236}">
                <a16:creationId xmlns:a16="http://schemas.microsoft.com/office/drawing/2014/main" id="{613E2C1A-6B8A-2668-56B5-503975282B3B}"/>
              </a:ext>
            </a:extLst>
          </p:cNvPr>
          <p:cNvSpPr txBox="1"/>
          <p:nvPr/>
        </p:nvSpPr>
        <p:spPr>
          <a:xfrm>
            <a:off x="6679259" y="3396073"/>
            <a:ext cx="3100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Motor electrico</a:t>
            </a:r>
            <a:r>
              <a:rPr lang="en-US" dirty="0">
                <a:cs typeface="Calibri"/>
              </a:rPr>
              <a:t> </a:t>
            </a:r>
            <a:endParaRPr lang="en-US" dirty="0"/>
          </a:p>
        </p:txBody>
      </p:sp>
      <p:pic>
        <p:nvPicPr>
          <p:cNvPr id="21" name="Picture 21" descr="A picture containing graphical user interface&#10;&#10;Description automatically generated">
            <a:extLst>
              <a:ext uri="{FF2B5EF4-FFF2-40B4-BE49-F238E27FC236}">
                <a16:creationId xmlns:a16="http://schemas.microsoft.com/office/drawing/2014/main" id="{FEAE9D02-79C5-B7F2-0D37-267303394498}"/>
              </a:ext>
            </a:extLst>
          </p:cNvPr>
          <p:cNvPicPr>
            <a:picLocks noChangeAspect="1"/>
          </p:cNvPicPr>
          <p:nvPr/>
        </p:nvPicPr>
        <p:blipFill>
          <a:blip r:embed="rId11"/>
          <a:stretch>
            <a:fillRect/>
          </a:stretch>
        </p:blipFill>
        <p:spPr>
          <a:xfrm>
            <a:off x="2974740" y="1894652"/>
            <a:ext cx="1576447" cy="970845"/>
          </a:xfrm>
          <a:prstGeom prst="rect">
            <a:avLst/>
          </a:prstGeom>
        </p:spPr>
      </p:pic>
      <p:sp>
        <p:nvSpPr>
          <p:cNvPr id="22" name="Slide Number Placeholder 21">
            <a:extLst>
              <a:ext uri="{FF2B5EF4-FFF2-40B4-BE49-F238E27FC236}">
                <a16:creationId xmlns:a16="http://schemas.microsoft.com/office/drawing/2014/main" id="{53F70A85-A9E6-EBB6-5EA5-FF4B0360A072}"/>
              </a:ext>
            </a:extLst>
          </p:cNvPr>
          <p:cNvSpPr>
            <a:spLocks noGrp="1"/>
          </p:cNvSpPr>
          <p:nvPr>
            <p:ph type="sldNum" sz="quarter" idx="12"/>
          </p:nvPr>
        </p:nvSpPr>
        <p:spPr/>
        <p:txBody>
          <a:bodyPr/>
          <a:lstStyle/>
          <a:p>
            <a:fld id="{330EA680-D336-4FF7-8B7A-9848BB0A1C32}" type="slidenum">
              <a:rPr lang="en-US" smtClean="0"/>
              <a:t>7</a:t>
            </a:fld>
            <a:endParaRPr lang="en-US" dirty="0"/>
          </a:p>
        </p:txBody>
      </p:sp>
      <p:sp>
        <p:nvSpPr>
          <p:cNvPr id="18" name="Footer Placeholder 17">
            <a:extLst>
              <a:ext uri="{FF2B5EF4-FFF2-40B4-BE49-F238E27FC236}">
                <a16:creationId xmlns:a16="http://schemas.microsoft.com/office/drawing/2014/main" id="{0EE9CD05-BE24-CCB9-219E-E884CE9C1BC9}"/>
              </a:ext>
            </a:extLst>
          </p:cNvPr>
          <p:cNvSpPr>
            <a:spLocks noGrp="1"/>
          </p:cNvSpPr>
          <p:nvPr>
            <p:ph type="ftr" sz="quarter" idx="11"/>
          </p:nvPr>
        </p:nvSpPr>
        <p:spPr/>
        <p:txBody>
          <a:bodyPr/>
          <a:lstStyle/>
          <a:p>
            <a:r>
              <a:rPr lang="en-US" dirty="0"/>
              <a:t>IPN-ESIT-Diseño de Mecanismos-Rodolfo Villalobos</a:t>
            </a:r>
          </a:p>
        </p:txBody>
      </p:sp>
    </p:spTree>
    <p:extLst>
      <p:ext uri="{BB962C8B-B14F-4D97-AF65-F5344CB8AC3E}">
        <p14:creationId xmlns:p14="http://schemas.microsoft.com/office/powerpoint/2010/main" val="141849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0DB9-0984-6E9B-A2E8-98C3DE8028EC}"/>
              </a:ext>
            </a:extLst>
          </p:cNvPr>
          <p:cNvSpPr>
            <a:spLocks noGrp="1"/>
          </p:cNvSpPr>
          <p:nvPr>
            <p:ph type="title"/>
          </p:nvPr>
        </p:nvSpPr>
        <p:spPr/>
        <p:txBody>
          <a:bodyPr/>
          <a:lstStyle/>
          <a:p>
            <a:r>
              <a:rPr lang="en-US" dirty="0">
                <a:cs typeface="Calibri Light"/>
              </a:rPr>
              <a:t>AutoCad</a:t>
            </a:r>
            <a:endParaRPr lang="en-US" dirty="0"/>
          </a:p>
        </p:txBody>
      </p:sp>
      <p:sp>
        <p:nvSpPr>
          <p:cNvPr id="3" name="Content Placeholder 2">
            <a:extLst>
              <a:ext uri="{FF2B5EF4-FFF2-40B4-BE49-F238E27FC236}">
                <a16:creationId xmlns:a16="http://schemas.microsoft.com/office/drawing/2014/main" id="{22052DB3-A17E-0759-9C0E-EFBCF2665E68}"/>
              </a:ext>
            </a:extLst>
          </p:cNvPr>
          <p:cNvSpPr>
            <a:spLocks noGrp="1"/>
          </p:cNvSpPr>
          <p:nvPr>
            <p:ph idx="1"/>
          </p:nvPr>
        </p:nvSpPr>
        <p:spPr/>
        <p:txBody>
          <a:bodyPr/>
          <a:lstStyle/>
          <a:p>
            <a:r>
              <a:rPr lang="es-MX" dirty="0"/>
              <a:t>Este software utiliza datos de componentes y dibujos para vincular dinámicamente la información pertinente a una base de datos externa del proyecto. Esta información se puede utilizar para crear una lista de materiales, dibujos isométricos y detección de choques.</a:t>
            </a:r>
            <a:endParaRPr lang="en-US" dirty="0"/>
          </a:p>
        </p:txBody>
      </p:sp>
      <p:sp>
        <p:nvSpPr>
          <p:cNvPr id="4" name="Footer Placeholder 3">
            <a:extLst>
              <a:ext uri="{FF2B5EF4-FFF2-40B4-BE49-F238E27FC236}">
                <a16:creationId xmlns:a16="http://schemas.microsoft.com/office/drawing/2014/main" id="{6FCD0EE3-7893-8FF8-4336-64BBE22D6294}"/>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61D4E4A0-D18D-7ED3-7CB5-16BEC55A78A7}"/>
              </a:ext>
            </a:extLst>
          </p:cNvPr>
          <p:cNvSpPr>
            <a:spLocks noGrp="1"/>
          </p:cNvSpPr>
          <p:nvPr>
            <p:ph type="sldNum" sz="quarter" idx="12"/>
          </p:nvPr>
        </p:nvSpPr>
        <p:spPr/>
        <p:txBody>
          <a:bodyPr/>
          <a:lstStyle/>
          <a:p>
            <a:fld id="{330EA680-D336-4FF7-8B7A-9848BB0A1C32}" type="slidenum">
              <a:rPr lang="en-US" smtClean="0"/>
              <a:t>8</a:t>
            </a:fld>
            <a:endParaRPr lang="en-US" dirty="0"/>
          </a:p>
        </p:txBody>
      </p:sp>
    </p:spTree>
    <p:extLst>
      <p:ext uri="{BB962C8B-B14F-4D97-AF65-F5344CB8AC3E}">
        <p14:creationId xmlns:p14="http://schemas.microsoft.com/office/powerpoint/2010/main" val="3540689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DC0C-C00C-E4E1-A9EE-4FACCEBAFB90}"/>
              </a:ext>
            </a:extLst>
          </p:cNvPr>
          <p:cNvSpPr>
            <a:spLocks noGrp="1"/>
          </p:cNvSpPr>
          <p:nvPr>
            <p:ph type="title"/>
          </p:nvPr>
        </p:nvSpPr>
        <p:spPr/>
        <p:txBody>
          <a:bodyPr/>
          <a:lstStyle/>
          <a:p>
            <a:r>
              <a:rPr lang="en-US" b="1" dirty="0">
                <a:ea typeface="+mj-lt"/>
                <a:cs typeface="+mj-lt"/>
              </a:rPr>
              <a:t> Tejido plano y tejido de punto 2D</a:t>
            </a:r>
            <a:endParaRPr lang="en-US" dirty="0"/>
          </a:p>
        </p:txBody>
      </p:sp>
      <p:sp>
        <p:nvSpPr>
          <p:cNvPr id="3" name="Content Placeholder 2">
            <a:extLst>
              <a:ext uri="{FF2B5EF4-FFF2-40B4-BE49-F238E27FC236}">
                <a16:creationId xmlns:a16="http://schemas.microsoft.com/office/drawing/2014/main" id="{C6E06B8F-00B7-49AB-5DDC-DDDC88F18BF8}"/>
              </a:ext>
            </a:extLst>
          </p:cNvPr>
          <p:cNvSpPr>
            <a:spLocks noGrp="1"/>
          </p:cNvSpPr>
          <p:nvPr>
            <p:ph idx="1"/>
          </p:nvPr>
        </p:nvSpPr>
        <p:spPr/>
        <p:txBody>
          <a:bodyPr vert="horz" lIns="91440" tIns="45720" rIns="91440" bIns="45720" rtlCol="0" anchor="t">
            <a:normAutofit/>
          </a:bodyPr>
          <a:lstStyle/>
          <a:p>
            <a:r>
              <a:rPr lang="en-US" dirty="0">
                <a:ea typeface="+mn-lt"/>
                <a:cs typeface="+mn-lt"/>
              </a:rPr>
              <a:t>http://ri.uaemex.mx/bitstream/handle/20.500.11799/103275/secme-29747_1.pdf?sequence=1&amp;isAllowed=y</a:t>
            </a:r>
            <a:endParaRPr lang="en-US" dirty="0"/>
          </a:p>
        </p:txBody>
      </p:sp>
      <p:sp>
        <p:nvSpPr>
          <p:cNvPr id="4" name="Footer Placeholder 3">
            <a:extLst>
              <a:ext uri="{FF2B5EF4-FFF2-40B4-BE49-F238E27FC236}">
                <a16:creationId xmlns:a16="http://schemas.microsoft.com/office/drawing/2014/main" id="{C422CFA4-7357-AC06-071D-D0BD1A24F6F9}"/>
              </a:ext>
            </a:extLst>
          </p:cNvPr>
          <p:cNvSpPr>
            <a:spLocks noGrp="1"/>
          </p:cNvSpPr>
          <p:nvPr>
            <p:ph type="ftr" sz="quarter" idx="11"/>
          </p:nvPr>
        </p:nvSpPr>
        <p:spPr/>
        <p:txBody>
          <a:bodyPr/>
          <a:lstStyle/>
          <a:p>
            <a:r>
              <a:rPr lang="en-US" dirty="0"/>
              <a:t>IPN-ESIT-Diseño de Mecanismos-Rodolfo Villalobos</a:t>
            </a:r>
          </a:p>
        </p:txBody>
      </p:sp>
      <p:sp>
        <p:nvSpPr>
          <p:cNvPr id="5" name="Slide Number Placeholder 4">
            <a:extLst>
              <a:ext uri="{FF2B5EF4-FFF2-40B4-BE49-F238E27FC236}">
                <a16:creationId xmlns:a16="http://schemas.microsoft.com/office/drawing/2014/main" id="{27026814-1B5B-FF3F-D372-FB98AE30A1B2}"/>
              </a:ext>
            </a:extLst>
          </p:cNvPr>
          <p:cNvSpPr>
            <a:spLocks noGrp="1"/>
          </p:cNvSpPr>
          <p:nvPr>
            <p:ph type="sldNum" sz="quarter" idx="12"/>
          </p:nvPr>
        </p:nvSpPr>
        <p:spPr/>
        <p:txBody>
          <a:bodyPr/>
          <a:lstStyle/>
          <a:p>
            <a:fld id="{330EA680-D336-4FF7-8B7A-9848BB0A1C32}" type="slidenum">
              <a:rPr lang="en-US" smtClean="0"/>
              <a:t>9</a:t>
            </a:fld>
            <a:endParaRPr lang="en-US" dirty="0"/>
          </a:p>
        </p:txBody>
      </p:sp>
      <p:pic>
        <p:nvPicPr>
          <p:cNvPr id="6" name="Picture 6" descr="Icon&#10;&#10;Description automatically generated">
            <a:extLst>
              <a:ext uri="{FF2B5EF4-FFF2-40B4-BE49-F238E27FC236}">
                <a16:creationId xmlns:a16="http://schemas.microsoft.com/office/drawing/2014/main" id="{4367FC89-5E04-C49D-050B-09D32A680742}"/>
              </a:ext>
            </a:extLst>
          </p:cNvPr>
          <p:cNvPicPr>
            <a:picLocks noChangeAspect="1"/>
          </p:cNvPicPr>
          <p:nvPr/>
        </p:nvPicPr>
        <p:blipFill>
          <a:blip r:embed="rId2"/>
          <a:stretch>
            <a:fillRect/>
          </a:stretch>
        </p:blipFill>
        <p:spPr>
          <a:xfrm>
            <a:off x="1239958" y="2986627"/>
            <a:ext cx="2638425" cy="2581275"/>
          </a:xfrm>
          <a:prstGeom prst="rect">
            <a:avLst/>
          </a:prstGeom>
        </p:spPr>
      </p:pic>
      <p:sp>
        <p:nvSpPr>
          <p:cNvPr id="7" name="TextBox 6">
            <a:extLst>
              <a:ext uri="{FF2B5EF4-FFF2-40B4-BE49-F238E27FC236}">
                <a16:creationId xmlns:a16="http://schemas.microsoft.com/office/drawing/2014/main" id="{7F325A62-3D50-D1BB-23A1-6076757EB1F2}"/>
              </a:ext>
            </a:extLst>
          </p:cNvPr>
          <p:cNvSpPr txBox="1"/>
          <p:nvPr/>
        </p:nvSpPr>
        <p:spPr>
          <a:xfrm>
            <a:off x="1633268" y="5702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dirty="0">
                <a:solidFill>
                  <a:srgbClr val="333333"/>
                </a:solidFill>
                <a:latin typeface="MyriadWebProRegular"/>
              </a:rPr>
              <a:t>TEJIDO PLANO</a:t>
            </a:r>
            <a:endParaRPr lang="en-US" dirty="0"/>
          </a:p>
        </p:txBody>
      </p:sp>
      <p:pic>
        <p:nvPicPr>
          <p:cNvPr id="8" name="Picture 8" descr="Icon, arrow&#10;&#10;Description automatically generated">
            <a:extLst>
              <a:ext uri="{FF2B5EF4-FFF2-40B4-BE49-F238E27FC236}">
                <a16:creationId xmlns:a16="http://schemas.microsoft.com/office/drawing/2014/main" id="{AF16C315-918B-4EC7-3692-568CA678E8E0}"/>
              </a:ext>
            </a:extLst>
          </p:cNvPr>
          <p:cNvPicPr>
            <a:picLocks noChangeAspect="1"/>
          </p:cNvPicPr>
          <p:nvPr/>
        </p:nvPicPr>
        <p:blipFill>
          <a:blip r:embed="rId3"/>
          <a:stretch>
            <a:fillRect/>
          </a:stretch>
        </p:blipFill>
        <p:spPr>
          <a:xfrm>
            <a:off x="7154297" y="2947893"/>
            <a:ext cx="2743200" cy="2754167"/>
          </a:xfrm>
          <a:prstGeom prst="rect">
            <a:avLst/>
          </a:prstGeom>
        </p:spPr>
      </p:pic>
      <p:sp>
        <p:nvSpPr>
          <p:cNvPr id="9" name="TextBox 8">
            <a:extLst>
              <a:ext uri="{FF2B5EF4-FFF2-40B4-BE49-F238E27FC236}">
                <a16:creationId xmlns:a16="http://schemas.microsoft.com/office/drawing/2014/main" id="{DC92E53F-A222-EC6C-EBE7-8EBBE923B448}"/>
              </a:ext>
            </a:extLst>
          </p:cNvPr>
          <p:cNvSpPr txBox="1"/>
          <p:nvPr/>
        </p:nvSpPr>
        <p:spPr>
          <a:xfrm>
            <a:off x="7571117" y="5702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dirty="0">
                <a:solidFill>
                  <a:srgbClr val="333333"/>
                </a:solidFill>
                <a:latin typeface="MyriadWebProRegular"/>
              </a:rPr>
              <a:t>TEJIDO DE PUNTO</a:t>
            </a:r>
            <a:endParaRPr lang="en-US" dirty="0"/>
          </a:p>
        </p:txBody>
      </p:sp>
    </p:spTree>
    <p:extLst>
      <p:ext uri="{BB962C8B-B14F-4D97-AF65-F5344CB8AC3E}">
        <p14:creationId xmlns:p14="http://schemas.microsoft.com/office/powerpoint/2010/main" val="51435082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956</Words>
  <Application>Microsoft Office PowerPoint</Application>
  <PresentationFormat>Panorámica</PresentationFormat>
  <Paragraphs>122</Paragraphs>
  <Slides>26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Arial</vt:lpstr>
      <vt:lpstr>Arial Black</vt:lpstr>
      <vt:lpstr>Calibri</vt:lpstr>
      <vt:lpstr>Calibri Light</vt:lpstr>
      <vt:lpstr>MyriadWebProRegular</vt:lpstr>
      <vt:lpstr>Tema de Office</vt:lpstr>
      <vt:lpstr>ESCUELA SUPERIOR DE INGENIERÍA TEXTIL                                   “ESIT”</vt:lpstr>
      <vt:lpstr>¿Qué esperan de la materia?</vt:lpstr>
      <vt:lpstr>Presentación de PowerPoint</vt:lpstr>
      <vt:lpstr>Lista de mecanismos</vt:lpstr>
      <vt:lpstr>Presentación de PowerPoint</vt:lpstr>
      <vt:lpstr>Presentación de PowerPoint</vt:lpstr>
      <vt:lpstr>Presentación de PowerPoint</vt:lpstr>
      <vt:lpstr>AutoCad</vt:lpstr>
      <vt:lpstr> Tejido plano y tejido de punto 2D</vt:lpstr>
      <vt:lpstr>Hicimos un tejido de punto, pero no lo acabe, el procedimiento era poner líneas paralelas y con ayuda del comando arc,radius hacer los arcos e irlos acomodando </vt:lpstr>
      <vt:lpstr>Presentación de PowerPoint</vt:lpstr>
      <vt:lpstr>Presentación de PowerPoint</vt:lpstr>
      <vt:lpstr>https://upcommons.upc.edu/bitstream/handle/2099/5463/Article04.pdf?sequence=1&amp;isAllowed=y </vt:lpstr>
      <vt:lpstr>Presentación de PowerPoint</vt:lpstr>
      <vt:lpstr>Presentación de PowerPoint</vt:lpstr>
      <vt:lpstr>Hicimos dibujos con el comando pline</vt:lpstr>
      <vt:lpstr>Hicimos círculos y arcos con los comandos circle y arc; utilizando sus diferentes opciones </vt:lpstr>
      <vt:lpstr>Hicimos un cuadrado con coordenadas, pero lo hicimos en el Notepad e utilizamos un script.scr</vt:lpstr>
      <vt:lpstr>Presentación de PowerPoint</vt:lpstr>
      <vt:lpstr>Presentación de PowerPoint</vt:lpstr>
      <vt:lpstr>Presentación de PowerPoint</vt:lpstr>
      <vt:lpstr>Presentación de PowerPoint</vt:lpstr>
      <vt:lpstr>Presentación de PowerPoint</vt:lpstr>
      <vt:lpstr>Dibujar 10 cm 10 cm de tela</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ESCUELA SUPERIOR DE INGENIERÍA TEXTIL                                   “ESIT”</dc:title>
  <dc:creator>alexis warrior</dc:creator>
  <cp:lastModifiedBy>alexis warrior</cp:lastModifiedBy>
  <cp:revision>1</cp:revision>
  <dcterms:created xsi:type="dcterms:W3CDTF">2023-03-03T13:28:24Z</dcterms:created>
  <dcterms:modified xsi:type="dcterms:W3CDTF">2023-03-03T14:00:23Z</dcterms:modified>
</cp:coreProperties>
</file>